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8" r:id="rId1"/>
    <p:sldMasterId id="2147483943" r:id="rId2"/>
    <p:sldMasterId id="2147483965" r:id="rId3"/>
    <p:sldMasterId id="2147483986" r:id="rId4"/>
    <p:sldMasterId id="2147484007" r:id="rId5"/>
  </p:sldMasterIdLst>
  <p:notesMasterIdLst>
    <p:notesMasterId r:id="rId28"/>
  </p:notesMasterIdLst>
  <p:handoutMasterIdLst>
    <p:handoutMasterId r:id="rId29"/>
  </p:handoutMasterIdLst>
  <p:sldIdLst>
    <p:sldId id="256" r:id="rId6"/>
    <p:sldId id="342" r:id="rId7"/>
    <p:sldId id="348" r:id="rId8"/>
    <p:sldId id="366" r:id="rId9"/>
    <p:sldId id="373" r:id="rId10"/>
    <p:sldId id="390" r:id="rId11"/>
    <p:sldId id="431" r:id="rId12"/>
    <p:sldId id="402" r:id="rId13"/>
    <p:sldId id="401" r:id="rId14"/>
    <p:sldId id="432" r:id="rId15"/>
    <p:sldId id="409" r:id="rId16"/>
    <p:sldId id="410" r:id="rId17"/>
    <p:sldId id="419" r:id="rId18"/>
    <p:sldId id="420" r:id="rId19"/>
    <p:sldId id="421" r:id="rId20"/>
    <p:sldId id="422" r:id="rId21"/>
    <p:sldId id="423" r:id="rId22"/>
    <p:sldId id="424" r:id="rId23"/>
    <p:sldId id="425" r:id="rId24"/>
    <p:sldId id="426" r:id="rId25"/>
    <p:sldId id="427" r:id="rId26"/>
    <p:sldId id="428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0745AB"/>
    <a:srgbClr val="EDEDED"/>
    <a:srgbClr val="E04E5D"/>
    <a:srgbClr val="826DAF"/>
    <a:srgbClr val="61171F"/>
    <a:srgbClr val="302162"/>
    <a:srgbClr val="D0D4D5"/>
    <a:srgbClr val="D0D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 autoAdjust="0"/>
    <p:restoredTop sz="95514" autoAdjust="0"/>
  </p:normalViewPr>
  <p:slideViewPr>
    <p:cSldViewPr snapToGrid="0" snapToObjects="1">
      <p:cViewPr>
        <p:scale>
          <a:sx n="101" d="100"/>
          <a:sy n="101" d="100"/>
        </p:scale>
        <p:origin x="-600" y="1212"/>
      </p:cViewPr>
      <p:guideLst>
        <p:guide orient="horz" pos="2167"/>
        <p:guide pos="2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F295C-2931-8847-9516-34865F1616ED}" type="datetime1">
              <a:rPr lang="en-US" smtClean="0"/>
              <a:t>2/22/2016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E6E25-EFE6-9749-B9A7-44B8B6B33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08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37A30-794A-5940-B8DE-EA7B2634F3B8}" type="datetime1">
              <a:rPr lang="en-US" smtClean="0"/>
              <a:t>2/22/2016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E4248-2355-5D45-BB27-FFAA52A7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344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732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86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768" y="4782311"/>
            <a:ext cx="5577840" cy="740664"/>
          </a:xfrm>
          <a:prstGeom prst="rect">
            <a:avLst/>
          </a:prstGeo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0" spc="-20" baseline="0">
                <a:solidFill>
                  <a:schemeClr val="tx1"/>
                </a:solidFill>
                <a:latin typeface="GE Inspira Pitch"/>
                <a:cs typeface="GE Inspira Pitch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br>
              <a:rPr lang="en-US" dirty="0" smtClean="0"/>
            </a:br>
            <a:r>
              <a:rPr lang="en-US" dirty="0" smtClean="0"/>
              <a:t>Month XX, 201X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11480" y="3102102"/>
            <a:ext cx="8311896" cy="1618488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90000"/>
              </a:lnSpc>
              <a:defRPr sz="4800" spc="-100" baseline="0">
                <a:latin typeface="GE Inspira Pitch"/>
                <a:cs typeface="GE Inspira Pitch"/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25566" y="6217840"/>
            <a:ext cx="4066897" cy="4196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latin typeface="GE Inspira Pitch"/>
                <a:cs typeface="GE Inspira Pitch"/>
              </a:rPr>
              <a:t>Imagination </a:t>
            </a:r>
            <a:r>
              <a:rPr lang="en-US" sz="1600" b="1" dirty="0">
                <a:solidFill>
                  <a:schemeClr val="tx2"/>
                </a:solidFill>
                <a:latin typeface="GE Inspira Pitch"/>
                <a:cs typeface="GE Inspira Pitch"/>
              </a:rPr>
              <a:t>at </a:t>
            </a:r>
            <a:r>
              <a:rPr lang="en-US" sz="1600" b="1" dirty="0" smtClean="0">
                <a:solidFill>
                  <a:schemeClr val="tx2"/>
                </a:solidFill>
                <a:latin typeface="GE Inspira Pitch"/>
                <a:cs typeface="GE Inspira Pitch"/>
              </a:rPr>
              <a:t>work.</a:t>
            </a:r>
            <a:endParaRPr lang="en-US" sz="1600" b="1" dirty="0">
              <a:solidFill>
                <a:schemeClr val="tx2"/>
              </a:solidFill>
              <a:latin typeface="GE Inspira Pitch"/>
              <a:cs typeface="GE Inspira Pitch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 t="15569" r="1304"/>
          <a:stretch/>
        </p:blipFill>
        <p:spPr>
          <a:xfrm>
            <a:off x="0" y="0"/>
            <a:ext cx="9144000" cy="316229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699059" y="5460288"/>
            <a:ext cx="4617097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This Presentation In Draft Mode</a:t>
            </a:r>
          </a:p>
          <a:p>
            <a:pPr algn="ctr">
              <a:lnSpc>
                <a:spcPct val="100000"/>
              </a:lnSpc>
            </a:pPr>
            <a:r>
              <a:rPr lang="en-US" sz="2000" baseline="0" dirty="0" smtClean="0">
                <a:solidFill>
                  <a:srgbClr val="FF0000"/>
                </a:solidFill>
              </a:rPr>
              <a:t>Use Layout to Select Classification Label</a:t>
            </a:r>
          </a:p>
          <a:p>
            <a:pPr algn="ctr">
              <a:lnSpc>
                <a:spcPct val="100000"/>
              </a:lnSpc>
            </a:pPr>
            <a:endParaRPr lang="en-US" sz="1050" baseline="0" dirty="0" smtClean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sz="2000" baseline="0" dirty="0" smtClean="0">
                <a:solidFill>
                  <a:srgbClr val="FF0000"/>
                </a:solidFill>
              </a:rPr>
              <a:t>See Slide 2 For Classification Guidelines 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146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184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192" y="2478024"/>
            <a:ext cx="8330184" cy="1801368"/>
          </a:xfrm>
        </p:spPr>
        <p:txBody>
          <a:bodyPr>
            <a:noAutofit/>
          </a:bodyPr>
          <a:lstStyle>
            <a:lvl1pPr marL="0">
              <a:lnSpc>
                <a:spcPts val="6599"/>
              </a:lnSpc>
              <a:spcBef>
                <a:spcPts val="0"/>
              </a:spcBef>
              <a:defRPr sz="6000" spc="-13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insert quote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93192" y="4645152"/>
            <a:ext cx="4572000" cy="1014984"/>
          </a:xfrm>
        </p:spPr>
        <p:txBody>
          <a:bodyPr>
            <a:noAutofit/>
          </a:bodyPr>
          <a:lstStyle>
            <a:lvl1pPr marL="0">
              <a:lnSpc>
                <a:spcPts val="4000"/>
              </a:lnSpc>
              <a:spcBef>
                <a:spcPts val="0"/>
              </a:spcBef>
              <a:defRPr sz="3000" baseline="0"/>
            </a:lvl1pPr>
          </a:lstStyle>
          <a:p>
            <a:pPr lvl="0"/>
            <a:r>
              <a:rPr lang="en-US" dirty="0" smtClean="0"/>
              <a:t>Click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172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79" y="1536192"/>
            <a:ext cx="8308375" cy="1508760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pic>
        <p:nvPicPr>
          <p:cNvPr id="8" name="Picture 7" descr="Monogram_PPT_smal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  <p:sp>
        <p:nvSpPr>
          <p:cNvPr id="7" name="Date Placeholder 1" descr="CONFIDENTIAL_TAG_0xFFEE"/>
          <p:cNvSpPr txBox="1">
            <a:spLocks/>
          </p:cNvSpPr>
          <p:nvPr userDrawn="1"/>
        </p:nvSpPr>
        <p:spPr>
          <a:xfrm>
            <a:off x="1898127" y="6398952"/>
            <a:ext cx="5712492" cy="41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>
              <a:defRPr/>
            </a:pPr>
            <a:r>
              <a:rPr lang="en-GB" sz="1100" b="1" dirty="0" smtClean="0">
                <a:solidFill>
                  <a:schemeClr val="bg1"/>
                </a:solidFill>
              </a:rPr>
              <a:t>GE Internal </a:t>
            </a:r>
            <a:r>
              <a:rPr lang="en-GB" sz="1100" dirty="0" smtClean="0">
                <a:solidFill>
                  <a:schemeClr val="bg1"/>
                </a:solidFill>
              </a:rPr>
              <a:t>- For internal distribution only.</a:t>
            </a:r>
            <a:r>
              <a:rPr lang="en-GB" sz="1000" dirty="0" smtClean="0">
                <a:solidFill>
                  <a:schemeClr val="bg1"/>
                </a:solidFill>
              </a:rPr>
              <a:t/>
            </a:r>
            <a:br>
              <a:rPr lang="en-GB" sz="1000" dirty="0" smtClean="0">
                <a:solidFill>
                  <a:schemeClr val="bg1"/>
                </a:solidFill>
              </a:rPr>
            </a:br>
            <a:r>
              <a:rPr lang="en-US" sz="1000" dirty="0" smtClean="0">
                <a:solidFill>
                  <a:schemeClr val="bg1"/>
                </a:solidFill>
              </a:rPr>
              <a:t>© 2015 General Electric Company - All rights reserved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120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80" y="539496"/>
            <a:ext cx="8311896" cy="886968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chemeClr val="tx2"/>
                </a:solidFill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Date Placeholder 1" descr="CONFIDENTIAL_TAG_0xFFEE"/>
          <p:cNvSpPr txBox="1">
            <a:spLocks/>
          </p:cNvSpPr>
          <p:nvPr userDrawn="1"/>
        </p:nvSpPr>
        <p:spPr>
          <a:xfrm>
            <a:off x="1898127" y="6398952"/>
            <a:ext cx="5712492" cy="41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>
              <a:defRPr/>
            </a:pPr>
            <a:r>
              <a:rPr lang="en-GB" sz="1100" b="1" dirty="0" smtClean="0">
                <a:solidFill>
                  <a:srgbClr val="454545"/>
                </a:solidFill>
              </a:rPr>
              <a:t>GE Internal </a:t>
            </a:r>
            <a:r>
              <a:rPr lang="en-GB" sz="1100" dirty="0" smtClean="0">
                <a:solidFill>
                  <a:srgbClr val="454545"/>
                </a:solidFill>
              </a:rPr>
              <a:t>- For internal distribution only.</a:t>
            </a:r>
            <a:r>
              <a:rPr lang="en-GB" sz="1000" dirty="0" smtClean="0">
                <a:solidFill>
                  <a:srgbClr val="454545"/>
                </a:solidFill>
              </a:rPr>
              <a:t/>
            </a:r>
            <a:br>
              <a:rPr lang="en-GB" sz="1000" dirty="0" smtClean="0">
                <a:solidFill>
                  <a:srgbClr val="454545"/>
                </a:solidFill>
              </a:rPr>
            </a:br>
            <a:r>
              <a:rPr lang="en-US" sz="1000" dirty="0" smtClean="0">
                <a:solidFill>
                  <a:srgbClr val="454545"/>
                </a:solidFill>
              </a:rPr>
              <a:t>© 2015 General Electric Company - All rights reserved</a:t>
            </a:r>
            <a:endParaRPr lang="en-GB" sz="1000" dirty="0">
              <a:solidFill>
                <a:srgbClr val="4545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475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536192"/>
            <a:ext cx="9144000" cy="53218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6" name="Date Placeholder 1" descr="CONFIDENTIAL_TAG_0xFFEE"/>
          <p:cNvSpPr txBox="1">
            <a:spLocks/>
          </p:cNvSpPr>
          <p:nvPr userDrawn="1"/>
        </p:nvSpPr>
        <p:spPr>
          <a:xfrm>
            <a:off x="1898127" y="6398952"/>
            <a:ext cx="5712492" cy="41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>
              <a:defRPr/>
            </a:pPr>
            <a:r>
              <a:rPr lang="en-GB" sz="1100" b="1" dirty="0" smtClean="0">
                <a:solidFill>
                  <a:srgbClr val="454545"/>
                </a:solidFill>
              </a:rPr>
              <a:t>GE Internal </a:t>
            </a:r>
            <a:r>
              <a:rPr lang="en-GB" sz="1100" dirty="0" smtClean="0">
                <a:solidFill>
                  <a:srgbClr val="454545"/>
                </a:solidFill>
              </a:rPr>
              <a:t>- For internal distribution only.</a:t>
            </a:r>
            <a:r>
              <a:rPr lang="en-GB" sz="1000" dirty="0" smtClean="0">
                <a:solidFill>
                  <a:srgbClr val="454545"/>
                </a:solidFill>
              </a:rPr>
              <a:t/>
            </a:r>
            <a:br>
              <a:rPr lang="en-GB" sz="1000" dirty="0" smtClean="0">
                <a:solidFill>
                  <a:srgbClr val="454545"/>
                </a:solidFill>
              </a:rPr>
            </a:br>
            <a:r>
              <a:rPr lang="en-US" sz="1000" dirty="0" smtClean="0">
                <a:solidFill>
                  <a:srgbClr val="454545"/>
                </a:solidFill>
              </a:rPr>
              <a:t>© 2015 General Electric Company - All rights reserved</a:t>
            </a:r>
            <a:endParaRPr lang="en-GB" sz="1000" dirty="0">
              <a:solidFill>
                <a:srgbClr val="4545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135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/ Title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536192"/>
            <a:ext cx="9144000" cy="44988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61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36192"/>
            <a:ext cx="4498848" cy="44988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626864" y="1536192"/>
            <a:ext cx="4096512" cy="4498848"/>
          </a:xfrm>
        </p:spPr>
        <p:txBody>
          <a:bodyPr lIns="182880"/>
          <a:lstStyle>
            <a:lvl1pPr marL="0">
              <a:lnSpc>
                <a:spcPts val="2580"/>
              </a:lnSpc>
              <a:defRPr sz="2150" baseline="0">
                <a:solidFill>
                  <a:schemeClr val="tx1"/>
                </a:solidFill>
              </a:defRPr>
            </a:lvl1pPr>
            <a:lvl2pPr>
              <a:lnSpc>
                <a:spcPts val="2580"/>
              </a:lnSpc>
              <a:defRPr sz="2150">
                <a:solidFill>
                  <a:schemeClr val="tx1"/>
                </a:solidFill>
              </a:defRPr>
            </a:lvl2pPr>
            <a:lvl3pPr marL="461963" indent="-234950">
              <a:lnSpc>
                <a:spcPts val="2580"/>
              </a:lnSpc>
              <a:tabLst/>
              <a:defRPr sz="2150">
                <a:solidFill>
                  <a:schemeClr val="tx1"/>
                </a:solidFill>
              </a:defRPr>
            </a:lvl3pPr>
            <a:lvl4pPr marL="687388" indent="-225425">
              <a:lnSpc>
                <a:spcPts val="2580"/>
              </a:lnSpc>
              <a:buFont typeface="Arial"/>
              <a:buChar char="•"/>
              <a:defRPr sz="1750"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First level copy 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26750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 - Half Image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36192"/>
            <a:ext cx="4498848" cy="44988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626864" y="1536192"/>
            <a:ext cx="4096512" cy="4498848"/>
          </a:xfrm>
          <a:solidFill>
            <a:schemeClr val="tx2"/>
          </a:solidFill>
        </p:spPr>
        <p:txBody>
          <a:bodyPr lIns="274320" tIns="137160" rIns="182880" bIns="0">
            <a:noAutofit/>
          </a:bodyPr>
          <a:lstStyle>
            <a:lvl1pPr marL="0">
              <a:lnSpc>
                <a:spcPts val="2580"/>
              </a:lnSpc>
              <a:defRPr sz="2150" baseline="0">
                <a:solidFill>
                  <a:schemeClr val="bg1"/>
                </a:solidFill>
              </a:defRPr>
            </a:lvl1pPr>
            <a:lvl2pPr>
              <a:lnSpc>
                <a:spcPts val="2580"/>
              </a:lnSpc>
              <a:defRPr sz="2150" baseline="0">
                <a:solidFill>
                  <a:schemeClr val="bg1"/>
                </a:solidFill>
              </a:defRPr>
            </a:lvl2pPr>
            <a:lvl3pPr marL="461963" indent="-234950">
              <a:lnSpc>
                <a:spcPts val="2580"/>
              </a:lnSpc>
              <a:defRPr sz="2150" baseline="0">
                <a:solidFill>
                  <a:schemeClr val="bg1"/>
                </a:solidFill>
              </a:defRPr>
            </a:lvl3pPr>
            <a:lvl4pPr marL="687388" indent="-225425">
              <a:lnSpc>
                <a:spcPts val="2580"/>
              </a:lnSpc>
              <a:buFont typeface="Arial"/>
              <a:buChar char="•"/>
              <a:defRPr sz="1750" baseline="0">
                <a:solidFill>
                  <a:schemeClr val="bg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First level copy 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2806935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w/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 userDrawn="1"/>
        </p:nvSpPr>
        <p:spPr>
          <a:xfrm>
            <a:off x="0" y="367888"/>
            <a:ext cx="5916331" cy="5670767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45720" rIns="91440" bIns="0" rtlCol="0" anchor="t" anchorCtr="0">
            <a:noAutofit/>
          </a:bodyPr>
          <a:lstStyle/>
          <a:p>
            <a:pPr marL="182880" indent="-182880">
              <a:lnSpc>
                <a:spcPts val="2500"/>
              </a:lnSpc>
              <a:spcBef>
                <a:spcPts val="600"/>
              </a:spcBef>
              <a:buSzPct val="80000"/>
              <a:buFont typeface="Lucida Grande"/>
              <a:buChar char="–"/>
            </a:pPr>
            <a:endParaRPr lang="en-US" sz="2600" b="1" dirty="0">
              <a:solidFill>
                <a:prstClr val="white"/>
              </a:solidFill>
              <a:cs typeface="GE Inspira Pitch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7888"/>
            <a:ext cx="5916331" cy="5670767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45720" rIns="91440" bIns="0" rtlCol="0" anchor="t" anchorCtr="0">
            <a:noAutofit/>
          </a:bodyPr>
          <a:lstStyle/>
          <a:p>
            <a:pPr marL="182880" indent="-182880">
              <a:lnSpc>
                <a:spcPts val="2500"/>
              </a:lnSpc>
              <a:spcBef>
                <a:spcPts val="600"/>
              </a:spcBef>
              <a:buSzPct val="80000"/>
              <a:buFont typeface="Lucida Grande"/>
              <a:buChar char="–"/>
            </a:pPr>
            <a:endParaRPr lang="en-US" sz="2600" b="1" dirty="0">
              <a:solidFill>
                <a:prstClr val="white"/>
              </a:solidFill>
              <a:cs typeface="GE Inspira Pitch"/>
            </a:endParaRPr>
          </a:p>
        </p:txBody>
      </p:sp>
      <p:sp>
        <p:nvSpPr>
          <p:cNvPr id="11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0" y="1609344"/>
            <a:ext cx="5248656" cy="4151284"/>
          </a:xfrm>
          <a:noFill/>
        </p:spPr>
        <p:txBody>
          <a:bodyPr lIns="0" tIns="0" rIns="91440" bIns="0">
            <a:noAutofit/>
          </a:bodyPr>
          <a:lstStyle>
            <a:lvl1pPr marL="0">
              <a:lnSpc>
                <a:spcPct val="100000"/>
              </a:lnSpc>
              <a:defRPr sz="2600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2600" baseline="0">
                <a:solidFill>
                  <a:schemeClr val="bg1"/>
                </a:solidFill>
              </a:defRPr>
            </a:lvl2pPr>
            <a:lvl3pPr marL="461963" indent="-234950">
              <a:lnSpc>
                <a:spcPct val="100000"/>
              </a:lnSpc>
              <a:defRPr sz="2150" baseline="0">
                <a:solidFill>
                  <a:schemeClr val="bg1"/>
                </a:solidFill>
              </a:defRPr>
            </a:lvl3pPr>
            <a:lvl4pPr marL="274320" indent="-91440">
              <a:lnSpc>
                <a:spcPct val="100000"/>
              </a:lnSpc>
              <a:buFont typeface="Arial"/>
              <a:buChar char="•"/>
              <a:defRPr sz="2150" baseline="0">
                <a:solidFill>
                  <a:schemeClr val="bg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First level copy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80" y="548640"/>
            <a:ext cx="4572000" cy="786384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025896" y="365760"/>
            <a:ext cx="3118104" cy="341985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025896" y="3968496"/>
            <a:ext cx="3118104" cy="2075688"/>
          </a:xfrm>
          <a:solidFill>
            <a:schemeClr val="accent1"/>
          </a:solidFill>
        </p:spPr>
        <p:txBody>
          <a:bodyPr lIns="182880" tIns="137160" rIns="91440" bIns="45720"/>
          <a:lstStyle>
            <a:lvl1pPr>
              <a:defRPr sz="1200" baseline="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insert caption.</a:t>
            </a:r>
          </a:p>
        </p:txBody>
      </p:sp>
    </p:spTree>
    <p:extLst>
      <p:ext uri="{BB962C8B-B14F-4D97-AF65-F5344CB8AC3E}">
        <p14:creationId xmlns:p14="http://schemas.microsoft.com/office/powerpoint/2010/main" val="2415991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Quad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0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514600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729984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</p:spTree>
    <p:extLst>
      <p:ext uri="{BB962C8B-B14F-4D97-AF65-F5344CB8AC3E}">
        <p14:creationId xmlns:p14="http://schemas.microsoft.com/office/powerpoint/2010/main" val="3639381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507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 Vertical Quadran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0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514600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729984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</p:spTree>
    <p:extLst>
      <p:ext uri="{BB962C8B-B14F-4D97-AF65-F5344CB8AC3E}">
        <p14:creationId xmlns:p14="http://schemas.microsoft.com/office/powerpoint/2010/main" val="79211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737360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959352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737360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17720" y="3959352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</p:spTree>
    <p:extLst>
      <p:ext uri="{BB962C8B-B14F-4D97-AF65-F5344CB8AC3E}">
        <p14:creationId xmlns:p14="http://schemas.microsoft.com/office/powerpoint/2010/main" val="263574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11163" y="2112264"/>
            <a:ext cx="8311896" cy="3163824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50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411480" y="1729241"/>
            <a:ext cx="8311896" cy="3571273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6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w/ Color Bckgr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545336"/>
            <a:ext cx="8311896" cy="338328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  <p:pic>
        <p:nvPicPr>
          <p:cNvPr id="10" name="Picture 9" descr="Monogram_PPT_smal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  <p:sp>
        <p:nvSpPr>
          <p:cNvPr id="9" name="Date Placeholder 1" descr="CONFIDENTIAL_TAG_0xFFEE"/>
          <p:cNvSpPr txBox="1">
            <a:spLocks/>
          </p:cNvSpPr>
          <p:nvPr userDrawn="1"/>
        </p:nvSpPr>
        <p:spPr>
          <a:xfrm>
            <a:off x="1898127" y="6398952"/>
            <a:ext cx="5712492" cy="41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>
              <a:defRPr/>
            </a:pPr>
            <a:r>
              <a:rPr lang="en-GB" sz="1100" b="1" dirty="0" smtClean="0">
                <a:solidFill>
                  <a:schemeClr val="bg1"/>
                </a:solidFill>
              </a:rPr>
              <a:t>GE Internal </a:t>
            </a:r>
            <a:r>
              <a:rPr lang="en-GB" sz="1100" dirty="0" smtClean="0">
                <a:solidFill>
                  <a:schemeClr val="bg1"/>
                </a:solidFill>
              </a:rPr>
              <a:t>- For internal distribution only.</a:t>
            </a:r>
            <a:r>
              <a:rPr lang="en-GB" sz="1000" dirty="0" smtClean="0">
                <a:solidFill>
                  <a:schemeClr val="bg1"/>
                </a:solidFill>
              </a:rPr>
              <a:t/>
            </a:r>
            <a:br>
              <a:rPr lang="en-GB" sz="1000" dirty="0" smtClean="0">
                <a:solidFill>
                  <a:schemeClr val="bg1"/>
                </a:solidFill>
              </a:rPr>
            </a:br>
            <a:r>
              <a:rPr lang="en-US" sz="1000" dirty="0" smtClean="0">
                <a:solidFill>
                  <a:schemeClr val="bg1"/>
                </a:solidFill>
              </a:rPr>
              <a:t>© 2015 General Electric Company - All rights reserved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296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66"/>
          <a:stretch/>
        </p:blipFill>
        <p:spPr>
          <a:xfrm>
            <a:off x="5065978" y="-1"/>
            <a:ext cx="3658074" cy="510265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768" y="5056631"/>
            <a:ext cx="5577840" cy="740664"/>
          </a:xfrm>
          <a:prstGeom prst="rect">
            <a:avLst/>
          </a:prstGeo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0" spc="-20" baseline="0">
                <a:solidFill>
                  <a:schemeClr val="tx1"/>
                </a:solidFill>
                <a:latin typeface="GE Inspira Pitch"/>
                <a:cs typeface="GE Inspira Pitch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br>
              <a:rPr lang="en-US" dirty="0" smtClean="0"/>
            </a:br>
            <a:r>
              <a:rPr lang="en-US" dirty="0" smtClean="0"/>
              <a:t>Month XX, 201X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11480" y="3319272"/>
            <a:ext cx="8311896" cy="1618488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90000"/>
              </a:lnSpc>
              <a:defRPr sz="4800" spc="-100" baseline="0">
                <a:latin typeface="GE Inspira Pitch"/>
                <a:cs typeface="GE Inspira Pitch"/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5566" y="6217840"/>
            <a:ext cx="4066897" cy="4196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1600" b="1" dirty="0" smtClean="0">
                <a:solidFill>
                  <a:srgbClr val="0745AB"/>
                </a:solidFill>
                <a:cs typeface="GE Inspira Pitch"/>
              </a:rPr>
              <a:t>Imagination </a:t>
            </a:r>
            <a:r>
              <a:rPr lang="en-US" sz="1600" b="1" dirty="0">
                <a:solidFill>
                  <a:srgbClr val="0745AB"/>
                </a:solidFill>
                <a:cs typeface="GE Inspira Pitch"/>
              </a:rPr>
              <a:t>at </a:t>
            </a:r>
            <a:r>
              <a:rPr lang="en-US" sz="1600" b="1" dirty="0" smtClean="0">
                <a:solidFill>
                  <a:srgbClr val="0745AB"/>
                </a:solidFill>
                <a:cs typeface="GE Inspira Pitch"/>
              </a:rPr>
              <a:t>work.</a:t>
            </a:r>
            <a:endParaRPr lang="en-US" sz="1600" b="1" dirty="0">
              <a:solidFill>
                <a:srgbClr val="0745AB"/>
              </a:solidFill>
              <a:cs typeface="GE Inspira Pitch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6017428" y="5077651"/>
            <a:ext cx="270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454545"/>
                </a:solidFill>
              </a:rPr>
              <a:t>This document contains </a:t>
            </a:r>
          </a:p>
          <a:p>
            <a:r>
              <a:rPr lang="en-US" dirty="0" smtClean="0">
                <a:solidFill>
                  <a:srgbClr val="454545"/>
                </a:solidFill>
              </a:rPr>
              <a:t>GE Internal data</a:t>
            </a:r>
          </a:p>
        </p:txBody>
      </p:sp>
    </p:spTree>
    <p:extLst>
      <p:ext uri="{BB962C8B-B14F-4D97-AF65-F5344CB8AC3E}">
        <p14:creationId xmlns:p14="http://schemas.microsoft.com/office/powerpoint/2010/main" val="2391081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nogram_ART_end slide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5"/>
          <a:stretch/>
        </p:blipFill>
        <p:spPr>
          <a:xfrm>
            <a:off x="0" y="2282952"/>
            <a:ext cx="5717836" cy="22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357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768" y="5056631"/>
            <a:ext cx="5577840" cy="740664"/>
          </a:xfrm>
          <a:prstGeom prst="rect">
            <a:avLst/>
          </a:prstGeo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0" spc="-20" baseline="0">
                <a:solidFill>
                  <a:schemeClr val="tx1"/>
                </a:solidFill>
                <a:latin typeface="GE Inspira Pitch"/>
                <a:cs typeface="GE Inspira Pitch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br>
              <a:rPr lang="en-US" dirty="0" smtClean="0"/>
            </a:br>
            <a:r>
              <a:rPr lang="en-US" dirty="0" smtClean="0"/>
              <a:t>Month XX, 201X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11480" y="3319272"/>
            <a:ext cx="8311896" cy="1618488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90000"/>
              </a:lnSpc>
              <a:defRPr sz="4800" spc="-100" baseline="0">
                <a:latin typeface="GE Inspira Pitch"/>
                <a:cs typeface="GE Inspira Pitch"/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25566" y="6217840"/>
            <a:ext cx="4066897" cy="4196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1600" b="1" dirty="0" smtClean="0">
                <a:solidFill>
                  <a:srgbClr val="0745AB"/>
                </a:solidFill>
                <a:cs typeface="GE Inspira Pitch"/>
              </a:rPr>
              <a:t>Imagination </a:t>
            </a:r>
            <a:r>
              <a:rPr lang="en-US" sz="1600" b="1" dirty="0">
                <a:solidFill>
                  <a:srgbClr val="0745AB"/>
                </a:solidFill>
                <a:cs typeface="GE Inspira Pitch"/>
              </a:rPr>
              <a:t>at </a:t>
            </a:r>
            <a:r>
              <a:rPr lang="en-US" sz="1600" b="1" dirty="0" smtClean="0">
                <a:solidFill>
                  <a:srgbClr val="0745AB"/>
                </a:solidFill>
                <a:cs typeface="GE Inspira Pitch"/>
              </a:rPr>
              <a:t>work.</a:t>
            </a:r>
            <a:endParaRPr lang="en-US" sz="1600" b="1" dirty="0">
              <a:solidFill>
                <a:srgbClr val="0745AB"/>
              </a:solidFill>
              <a:cs typeface="GE Inspira Pitch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54545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 t="15569" r="1304"/>
          <a:stretch/>
        </p:blipFill>
        <p:spPr>
          <a:xfrm>
            <a:off x="0" y="0"/>
            <a:ext cx="9144000" cy="316229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17428" y="5077651"/>
            <a:ext cx="270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454545"/>
                </a:solidFill>
              </a:rPr>
              <a:t>This document contains </a:t>
            </a:r>
          </a:p>
          <a:p>
            <a:r>
              <a:rPr lang="en-US" dirty="0" smtClean="0">
                <a:solidFill>
                  <a:srgbClr val="454545"/>
                </a:solidFill>
              </a:rPr>
              <a:t>GE Confidential data</a:t>
            </a:r>
          </a:p>
        </p:txBody>
      </p:sp>
    </p:spTree>
    <p:extLst>
      <p:ext uri="{BB962C8B-B14F-4D97-AF65-F5344CB8AC3E}">
        <p14:creationId xmlns:p14="http://schemas.microsoft.com/office/powerpoint/2010/main" val="34284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151053"/>
            <a:ext cx="8311896" cy="3383280"/>
          </a:xfrm>
        </p:spPr>
        <p:txBody>
          <a:bodyPr/>
          <a:lstStyle>
            <a:lvl1pPr marL="227013" indent="-22701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2165241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151053"/>
            <a:ext cx="8311896" cy="3777563"/>
          </a:xfrm>
        </p:spPr>
        <p:txBody>
          <a:bodyPr/>
          <a:lstStyle>
            <a:lvl1pPr marL="227013" indent="-22701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115281"/>
            <a:ext cx="9144000" cy="923373"/>
          </a:xfrm>
          <a:solidFill>
            <a:schemeClr val="tx2"/>
          </a:solidFill>
        </p:spPr>
        <p:txBody>
          <a:bodyPr lIns="457200" tIns="137160" rIns="91440" bIns="137160" anchor="ctr" anchorCtr="0">
            <a:no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1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Take away boxes should only be used for occasional emphasis.</a:t>
            </a:r>
            <a:br>
              <a:rPr lang="en-US" dirty="0" smtClean="0"/>
            </a:br>
            <a:r>
              <a:rPr lang="en-US" dirty="0" smtClean="0"/>
              <a:t>Do not use on every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063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768" y="5056631"/>
            <a:ext cx="5577840" cy="740664"/>
          </a:xfrm>
          <a:prstGeom prst="rect">
            <a:avLst/>
          </a:prstGeo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0" spc="-20" baseline="0">
                <a:solidFill>
                  <a:schemeClr val="tx1"/>
                </a:solidFill>
                <a:latin typeface="GE Inspira Pitch"/>
                <a:cs typeface="GE Inspira Pitch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br>
              <a:rPr lang="en-US" dirty="0" smtClean="0"/>
            </a:br>
            <a:r>
              <a:rPr lang="en-US" dirty="0" smtClean="0"/>
              <a:t>Month XX, 201X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11480" y="3319272"/>
            <a:ext cx="8311896" cy="1618488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90000"/>
              </a:lnSpc>
              <a:defRPr sz="4800" spc="-100" baseline="0">
                <a:latin typeface="GE Inspira Pitch"/>
                <a:cs typeface="GE Inspira Pitch"/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25566" y="6217840"/>
            <a:ext cx="4066897" cy="4196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1600" b="1" dirty="0" smtClean="0">
                <a:solidFill>
                  <a:srgbClr val="0745AB"/>
                </a:solidFill>
                <a:cs typeface="GE Inspira Pitch"/>
              </a:rPr>
              <a:t>Imagination </a:t>
            </a:r>
            <a:r>
              <a:rPr lang="en-US" sz="1600" b="1" dirty="0">
                <a:solidFill>
                  <a:srgbClr val="0745AB"/>
                </a:solidFill>
                <a:cs typeface="GE Inspira Pitch"/>
              </a:rPr>
              <a:t>at </a:t>
            </a:r>
            <a:r>
              <a:rPr lang="en-US" sz="1600" b="1" dirty="0" smtClean="0">
                <a:solidFill>
                  <a:srgbClr val="0745AB"/>
                </a:solidFill>
                <a:cs typeface="GE Inspira Pitch"/>
              </a:rPr>
              <a:t>work.</a:t>
            </a:r>
            <a:endParaRPr lang="en-US" sz="1600" b="1" dirty="0">
              <a:solidFill>
                <a:srgbClr val="0745AB"/>
              </a:solidFill>
              <a:cs typeface="GE Inspira Pitch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54545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 t="15569" r="1304"/>
          <a:stretch/>
        </p:blipFill>
        <p:spPr>
          <a:xfrm>
            <a:off x="0" y="0"/>
            <a:ext cx="9144000" cy="316229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17428" y="5077651"/>
            <a:ext cx="270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454545"/>
                </a:solidFill>
              </a:rPr>
              <a:t>This document contains </a:t>
            </a:r>
          </a:p>
          <a:p>
            <a:r>
              <a:rPr lang="en-US" dirty="0" smtClean="0">
                <a:solidFill>
                  <a:srgbClr val="454545"/>
                </a:solidFill>
              </a:rPr>
              <a:t>GE Internal data</a:t>
            </a:r>
          </a:p>
        </p:txBody>
      </p:sp>
    </p:spTree>
    <p:extLst>
      <p:ext uri="{BB962C8B-B14F-4D97-AF65-F5344CB8AC3E}">
        <p14:creationId xmlns:p14="http://schemas.microsoft.com/office/powerpoint/2010/main" val="688219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74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404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192" y="2478024"/>
            <a:ext cx="8330184" cy="1801368"/>
          </a:xfrm>
        </p:spPr>
        <p:txBody>
          <a:bodyPr>
            <a:noAutofit/>
          </a:bodyPr>
          <a:lstStyle>
            <a:lvl1pPr marL="0">
              <a:lnSpc>
                <a:spcPts val="6599"/>
              </a:lnSpc>
              <a:spcBef>
                <a:spcPts val="0"/>
              </a:spcBef>
              <a:defRPr sz="6000" spc="-13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insert quote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93192" y="4645152"/>
            <a:ext cx="4572000" cy="1014984"/>
          </a:xfrm>
        </p:spPr>
        <p:txBody>
          <a:bodyPr>
            <a:noAutofit/>
          </a:bodyPr>
          <a:lstStyle>
            <a:lvl1pPr marL="0">
              <a:lnSpc>
                <a:spcPts val="4000"/>
              </a:lnSpc>
              <a:spcBef>
                <a:spcPts val="0"/>
              </a:spcBef>
              <a:defRPr sz="3000" baseline="0"/>
            </a:lvl1pPr>
          </a:lstStyle>
          <a:p>
            <a:pPr lvl="0"/>
            <a:r>
              <a:rPr lang="en-US" dirty="0" smtClean="0"/>
              <a:t>Click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243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79" y="1536192"/>
            <a:ext cx="8308375" cy="1508760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pic>
        <p:nvPicPr>
          <p:cNvPr id="8" name="Picture 7" descr="Monogram_PPT_smal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  <p:sp>
        <p:nvSpPr>
          <p:cNvPr id="7" name="Date Placeholder 1" descr="CONFIDENTIAL_TAG_0xFFEE"/>
          <p:cNvSpPr txBox="1">
            <a:spLocks/>
          </p:cNvSpPr>
          <p:nvPr userDrawn="1"/>
        </p:nvSpPr>
        <p:spPr>
          <a:xfrm>
            <a:off x="1976854" y="6416618"/>
            <a:ext cx="5464956" cy="41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b="1" dirty="0" smtClean="0">
                <a:solidFill>
                  <a:schemeClr val="bg1"/>
                </a:solidFill>
              </a:rPr>
              <a:t>GE Confidential </a:t>
            </a:r>
            <a:r>
              <a:rPr lang="en-GB" sz="1100" b="0" dirty="0" smtClean="0">
                <a:solidFill>
                  <a:schemeClr val="bg1"/>
                </a:solidFill>
              </a:rPr>
              <a:t>- </a:t>
            </a:r>
            <a:r>
              <a:rPr lang="en-US" sz="1100" dirty="0" smtClean="0">
                <a:solidFill>
                  <a:schemeClr val="bg1"/>
                </a:solidFill>
              </a:rPr>
              <a:t>Distribution authorized to individuals with need to know only.</a:t>
            </a:r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chemeClr val="bg1"/>
                </a:solidFill>
              </a:rPr>
              <a:t>© 2015 General Electric Company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333746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80" y="539496"/>
            <a:ext cx="8311896" cy="886968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chemeClr val="tx2"/>
                </a:solidFill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8" name="Date Placeholder 1" descr="CONFIDENTIAL_TAG_0xFFEE"/>
          <p:cNvSpPr txBox="1">
            <a:spLocks/>
          </p:cNvSpPr>
          <p:nvPr userDrawn="1"/>
        </p:nvSpPr>
        <p:spPr>
          <a:xfrm>
            <a:off x="1976854" y="6416618"/>
            <a:ext cx="5464956" cy="41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b="1" dirty="0" smtClean="0">
                <a:solidFill>
                  <a:schemeClr val="tx1"/>
                </a:solidFill>
              </a:rPr>
              <a:t>GE Confidential </a:t>
            </a:r>
            <a:r>
              <a:rPr lang="en-GB" sz="1100" b="0" dirty="0" smtClean="0">
                <a:solidFill>
                  <a:schemeClr val="tx1"/>
                </a:solidFill>
              </a:rPr>
              <a:t>- </a:t>
            </a:r>
            <a:r>
              <a:rPr lang="en-US" sz="1100" dirty="0" smtClean="0">
                <a:solidFill>
                  <a:schemeClr val="tx1"/>
                </a:solidFill>
              </a:rPr>
              <a:t>Distribution authorized to individuals with need to know only.</a:t>
            </a:r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© 2015 General Electric Company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408025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536192"/>
            <a:ext cx="9144000" cy="53218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6" name="Date Placeholder 1" descr="CONFIDENTIAL_TAG_0xFFEE"/>
          <p:cNvSpPr txBox="1">
            <a:spLocks/>
          </p:cNvSpPr>
          <p:nvPr userDrawn="1"/>
        </p:nvSpPr>
        <p:spPr>
          <a:xfrm>
            <a:off x="1976854" y="6416618"/>
            <a:ext cx="5464956" cy="41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b="1" dirty="0" smtClean="0">
                <a:solidFill>
                  <a:schemeClr val="tx1"/>
                </a:solidFill>
              </a:rPr>
              <a:t>GE Confidential </a:t>
            </a:r>
            <a:r>
              <a:rPr lang="en-GB" sz="1100" b="0" dirty="0" smtClean="0">
                <a:solidFill>
                  <a:schemeClr val="tx1"/>
                </a:solidFill>
              </a:rPr>
              <a:t>- </a:t>
            </a:r>
            <a:r>
              <a:rPr lang="en-US" sz="1100" dirty="0" smtClean="0">
                <a:solidFill>
                  <a:schemeClr val="tx1"/>
                </a:solidFill>
              </a:rPr>
              <a:t>Distribution authorized to individuals with need to know only.</a:t>
            </a:r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© 2015 General Electric Company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44444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/ Title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536192"/>
            <a:ext cx="9144000" cy="44988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85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36192"/>
            <a:ext cx="4498848" cy="44988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626864" y="1536192"/>
            <a:ext cx="4096512" cy="4498848"/>
          </a:xfrm>
        </p:spPr>
        <p:txBody>
          <a:bodyPr lIns="182880"/>
          <a:lstStyle>
            <a:lvl1pPr marL="0">
              <a:lnSpc>
                <a:spcPts val="2580"/>
              </a:lnSpc>
              <a:defRPr sz="2150" baseline="0">
                <a:solidFill>
                  <a:schemeClr val="tx1"/>
                </a:solidFill>
              </a:defRPr>
            </a:lvl1pPr>
            <a:lvl2pPr>
              <a:lnSpc>
                <a:spcPts val="2580"/>
              </a:lnSpc>
              <a:defRPr sz="2150">
                <a:solidFill>
                  <a:schemeClr val="tx1"/>
                </a:solidFill>
              </a:defRPr>
            </a:lvl2pPr>
            <a:lvl3pPr marL="461963" indent="-234950">
              <a:lnSpc>
                <a:spcPts val="2580"/>
              </a:lnSpc>
              <a:tabLst/>
              <a:defRPr sz="2150">
                <a:solidFill>
                  <a:schemeClr val="tx1"/>
                </a:solidFill>
              </a:defRPr>
            </a:lvl3pPr>
            <a:lvl4pPr marL="687388" indent="-225425">
              <a:lnSpc>
                <a:spcPts val="2580"/>
              </a:lnSpc>
              <a:buFont typeface="Arial"/>
              <a:buChar char="•"/>
              <a:defRPr sz="1750"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First level copy 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2986836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 - Half Image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36192"/>
            <a:ext cx="4498848" cy="44988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626864" y="1536192"/>
            <a:ext cx="4096512" cy="4498848"/>
          </a:xfrm>
          <a:solidFill>
            <a:schemeClr val="tx2"/>
          </a:solidFill>
        </p:spPr>
        <p:txBody>
          <a:bodyPr lIns="274320" tIns="137160" rIns="182880" bIns="0">
            <a:noAutofit/>
          </a:bodyPr>
          <a:lstStyle>
            <a:lvl1pPr marL="0">
              <a:lnSpc>
                <a:spcPts val="2580"/>
              </a:lnSpc>
              <a:defRPr sz="2150" baseline="0">
                <a:solidFill>
                  <a:schemeClr val="bg1"/>
                </a:solidFill>
              </a:defRPr>
            </a:lvl1pPr>
            <a:lvl2pPr>
              <a:lnSpc>
                <a:spcPts val="2580"/>
              </a:lnSpc>
              <a:defRPr sz="2150" baseline="0">
                <a:solidFill>
                  <a:schemeClr val="bg1"/>
                </a:solidFill>
              </a:defRPr>
            </a:lvl2pPr>
            <a:lvl3pPr marL="461963" indent="-234950">
              <a:lnSpc>
                <a:spcPts val="2580"/>
              </a:lnSpc>
              <a:defRPr sz="2150" baseline="0">
                <a:solidFill>
                  <a:schemeClr val="bg1"/>
                </a:solidFill>
              </a:defRPr>
            </a:lvl3pPr>
            <a:lvl4pPr marL="687388" indent="-225425">
              <a:lnSpc>
                <a:spcPts val="2580"/>
              </a:lnSpc>
              <a:buFont typeface="Arial"/>
              <a:buChar char="•"/>
              <a:defRPr sz="1750" baseline="0">
                <a:solidFill>
                  <a:schemeClr val="bg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First level copy 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45725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w/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 userDrawn="1"/>
        </p:nvSpPr>
        <p:spPr>
          <a:xfrm>
            <a:off x="0" y="367888"/>
            <a:ext cx="5916331" cy="5670767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45720" rIns="91440" bIns="0" rtlCol="0" anchor="t" anchorCtr="0">
            <a:noAutofit/>
          </a:bodyPr>
          <a:lstStyle/>
          <a:p>
            <a:pPr marL="182880" indent="-182880">
              <a:lnSpc>
                <a:spcPts val="2500"/>
              </a:lnSpc>
              <a:spcBef>
                <a:spcPts val="600"/>
              </a:spcBef>
              <a:buSzPct val="80000"/>
              <a:buFont typeface="Lucida Grande"/>
              <a:buChar char="–"/>
            </a:pPr>
            <a:endParaRPr lang="en-US" sz="2600" b="1" dirty="0">
              <a:solidFill>
                <a:prstClr val="white"/>
              </a:solidFill>
              <a:cs typeface="GE Inspira Pitch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7888"/>
            <a:ext cx="5916331" cy="5670767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45720" rIns="91440" bIns="0" rtlCol="0" anchor="t" anchorCtr="0">
            <a:noAutofit/>
          </a:bodyPr>
          <a:lstStyle/>
          <a:p>
            <a:pPr marL="182880" indent="-182880">
              <a:lnSpc>
                <a:spcPts val="2500"/>
              </a:lnSpc>
              <a:spcBef>
                <a:spcPts val="600"/>
              </a:spcBef>
              <a:buSzPct val="80000"/>
              <a:buFont typeface="Lucida Grande"/>
              <a:buChar char="–"/>
            </a:pPr>
            <a:endParaRPr lang="en-US" sz="2600" b="1" dirty="0">
              <a:solidFill>
                <a:prstClr val="white"/>
              </a:solidFill>
              <a:cs typeface="GE Inspira Pitch"/>
            </a:endParaRPr>
          </a:p>
        </p:txBody>
      </p:sp>
      <p:sp>
        <p:nvSpPr>
          <p:cNvPr id="11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0" y="1609344"/>
            <a:ext cx="5248656" cy="4151284"/>
          </a:xfrm>
          <a:noFill/>
        </p:spPr>
        <p:txBody>
          <a:bodyPr lIns="0" tIns="0" rIns="91440" bIns="0">
            <a:noAutofit/>
          </a:bodyPr>
          <a:lstStyle>
            <a:lvl1pPr marL="0">
              <a:lnSpc>
                <a:spcPct val="100000"/>
              </a:lnSpc>
              <a:defRPr sz="2600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2600" baseline="0">
                <a:solidFill>
                  <a:schemeClr val="bg1"/>
                </a:solidFill>
              </a:defRPr>
            </a:lvl2pPr>
            <a:lvl3pPr marL="461963" indent="-234950">
              <a:lnSpc>
                <a:spcPct val="100000"/>
              </a:lnSpc>
              <a:defRPr sz="2150" baseline="0">
                <a:solidFill>
                  <a:schemeClr val="bg1"/>
                </a:solidFill>
              </a:defRPr>
            </a:lvl3pPr>
            <a:lvl4pPr marL="274320" indent="-91440">
              <a:lnSpc>
                <a:spcPct val="100000"/>
              </a:lnSpc>
              <a:buFont typeface="Arial"/>
              <a:buChar char="•"/>
              <a:defRPr sz="2150" baseline="0">
                <a:solidFill>
                  <a:schemeClr val="bg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First level copy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80" y="548640"/>
            <a:ext cx="4572000" cy="786384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025896" y="365760"/>
            <a:ext cx="3118104" cy="341985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025896" y="3968496"/>
            <a:ext cx="3118104" cy="2075688"/>
          </a:xfrm>
          <a:solidFill>
            <a:schemeClr val="accent1"/>
          </a:solidFill>
        </p:spPr>
        <p:txBody>
          <a:bodyPr lIns="182880" tIns="137160" rIns="91440" bIns="45720"/>
          <a:lstStyle>
            <a:lvl1pPr>
              <a:defRPr sz="1200" baseline="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insert caption.</a:t>
            </a:r>
          </a:p>
        </p:txBody>
      </p:sp>
    </p:spTree>
    <p:extLst>
      <p:ext uri="{BB962C8B-B14F-4D97-AF65-F5344CB8AC3E}">
        <p14:creationId xmlns:p14="http://schemas.microsoft.com/office/powerpoint/2010/main" val="3996513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151053"/>
            <a:ext cx="8311896" cy="3383280"/>
          </a:xfrm>
        </p:spPr>
        <p:txBody>
          <a:bodyPr/>
          <a:lstStyle>
            <a:lvl1pPr marL="227013" indent="-22701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367434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Quad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0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514600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729984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</p:spTree>
    <p:extLst>
      <p:ext uri="{BB962C8B-B14F-4D97-AF65-F5344CB8AC3E}">
        <p14:creationId xmlns:p14="http://schemas.microsoft.com/office/powerpoint/2010/main" val="3624493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 Vertical Quadran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0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514600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729984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</p:spTree>
    <p:extLst>
      <p:ext uri="{BB962C8B-B14F-4D97-AF65-F5344CB8AC3E}">
        <p14:creationId xmlns:p14="http://schemas.microsoft.com/office/powerpoint/2010/main" val="2428953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737360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959352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737360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17720" y="3959352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</p:spTree>
    <p:extLst>
      <p:ext uri="{BB962C8B-B14F-4D97-AF65-F5344CB8AC3E}">
        <p14:creationId xmlns:p14="http://schemas.microsoft.com/office/powerpoint/2010/main" val="3114907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11163" y="2112264"/>
            <a:ext cx="8311896" cy="3163824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412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411480" y="1729241"/>
            <a:ext cx="8311896" cy="3571273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83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w/ Color Bckgr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545336"/>
            <a:ext cx="8311896" cy="338328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  <p:pic>
        <p:nvPicPr>
          <p:cNvPr id="10" name="Picture 9" descr="Monogram_PPT_smal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  <p:sp>
        <p:nvSpPr>
          <p:cNvPr id="9" name="Date Placeholder 1" descr="CONFIDENTIAL_TAG_0xFFEE"/>
          <p:cNvSpPr txBox="1">
            <a:spLocks/>
          </p:cNvSpPr>
          <p:nvPr userDrawn="1"/>
        </p:nvSpPr>
        <p:spPr>
          <a:xfrm>
            <a:off x="1976854" y="6416618"/>
            <a:ext cx="5464956" cy="41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b="1" dirty="0" smtClean="0">
                <a:solidFill>
                  <a:schemeClr val="bg1"/>
                </a:solidFill>
              </a:rPr>
              <a:t>GE Confidential </a:t>
            </a:r>
            <a:r>
              <a:rPr lang="en-GB" sz="1100" b="0" dirty="0" smtClean="0">
                <a:solidFill>
                  <a:schemeClr val="bg1"/>
                </a:solidFill>
              </a:rPr>
              <a:t>- </a:t>
            </a:r>
            <a:r>
              <a:rPr lang="en-US" sz="1100" dirty="0" smtClean="0">
                <a:solidFill>
                  <a:schemeClr val="bg1"/>
                </a:solidFill>
              </a:rPr>
              <a:t>Distribution authorized to individuals with need to know only.</a:t>
            </a:r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chemeClr val="bg1"/>
                </a:solidFill>
              </a:rPr>
              <a:t>© 2015 General Electric Company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88680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66"/>
          <a:stretch/>
        </p:blipFill>
        <p:spPr>
          <a:xfrm>
            <a:off x="5065978" y="-1"/>
            <a:ext cx="3658074" cy="510265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768" y="5056631"/>
            <a:ext cx="5577840" cy="740664"/>
          </a:xfrm>
          <a:prstGeom prst="rect">
            <a:avLst/>
          </a:prstGeo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0" spc="-20" baseline="0">
                <a:solidFill>
                  <a:schemeClr val="tx1"/>
                </a:solidFill>
                <a:latin typeface="GE Inspira Pitch"/>
                <a:cs typeface="GE Inspira Pitch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br>
              <a:rPr lang="en-US" dirty="0" smtClean="0"/>
            </a:br>
            <a:r>
              <a:rPr lang="en-US" dirty="0" smtClean="0"/>
              <a:t>Month XX, 201X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11480" y="3319272"/>
            <a:ext cx="8311896" cy="1618488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90000"/>
              </a:lnSpc>
              <a:defRPr sz="4800" spc="-100" baseline="0">
                <a:latin typeface="GE Inspira Pitch"/>
                <a:cs typeface="GE Inspira Pitch"/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5566" y="6217840"/>
            <a:ext cx="4066897" cy="4196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1600" b="1" dirty="0" smtClean="0">
                <a:solidFill>
                  <a:srgbClr val="0745AB"/>
                </a:solidFill>
                <a:cs typeface="GE Inspira Pitch"/>
              </a:rPr>
              <a:t>Imagination </a:t>
            </a:r>
            <a:r>
              <a:rPr lang="en-US" sz="1600" b="1" dirty="0">
                <a:solidFill>
                  <a:srgbClr val="0745AB"/>
                </a:solidFill>
                <a:cs typeface="GE Inspira Pitch"/>
              </a:rPr>
              <a:t>at </a:t>
            </a:r>
            <a:r>
              <a:rPr lang="en-US" sz="1600" b="1" dirty="0" smtClean="0">
                <a:solidFill>
                  <a:srgbClr val="0745AB"/>
                </a:solidFill>
                <a:cs typeface="GE Inspira Pitch"/>
              </a:rPr>
              <a:t>work.</a:t>
            </a:r>
            <a:endParaRPr lang="en-US" sz="1600" b="1" dirty="0">
              <a:solidFill>
                <a:srgbClr val="0745AB"/>
              </a:solidFill>
              <a:cs typeface="GE Inspira Pitch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017428" y="5077651"/>
            <a:ext cx="270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454545"/>
                </a:solidFill>
              </a:rPr>
              <a:t>This document contains </a:t>
            </a:r>
          </a:p>
          <a:p>
            <a:r>
              <a:rPr lang="en-US" dirty="0" smtClean="0">
                <a:solidFill>
                  <a:srgbClr val="454545"/>
                </a:solidFill>
              </a:rPr>
              <a:t>GE Confidential data</a:t>
            </a:r>
          </a:p>
        </p:txBody>
      </p:sp>
    </p:spTree>
    <p:extLst>
      <p:ext uri="{BB962C8B-B14F-4D97-AF65-F5344CB8AC3E}">
        <p14:creationId xmlns:p14="http://schemas.microsoft.com/office/powerpoint/2010/main" val="3066497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nogram_ART_end slide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5"/>
          <a:stretch/>
        </p:blipFill>
        <p:spPr>
          <a:xfrm>
            <a:off x="0" y="2282952"/>
            <a:ext cx="5717836" cy="22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364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768" y="5056631"/>
            <a:ext cx="5577840" cy="740664"/>
          </a:xfrm>
          <a:prstGeom prst="rect">
            <a:avLst/>
          </a:prstGeo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0" spc="-20" baseline="0">
                <a:solidFill>
                  <a:schemeClr val="tx1"/>
                </a:solidFill>
                <a:latin typeface="GE Inspira Pitch"/>
                <a:cs typeface="GE Inspira Pitch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br>
              <a:rPr lang="en-US" dirty="0" smtClean="0"/>
            </a:br>
            <a:r>
              <a:rPr lang="en-US" dirty="0" smtClean="0"/>
              <a:t>Month XX, 201X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11480" y="3319272"/>
            <a:ext cx="8311896" cy="1618488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90000"/>
              </a:lnSpc>
              <a:defRPr sz="4800" spc="-100" baseline="0">
                <a:latin typeface="GE Inspira Pitch"/>
                <a:cs typeface="GE Inspira Pitch"/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25566" y="6217840"/>
            <a:ext cx="4066897" cy="4196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1600" b="1" dirty="0" smtClean="0">
                <a:solidFill>
                  <a:srgbClr val="0745AB"/>
                </a:solidFill>
                <a:cs typeface="GE Inspira Pitch"/>
              </a:rPr>
              <a:t>Imagination </a:t>
            </a:r>
            <a:r>
              <a:rPr lang="en-US" sz="1600" b="1" dirty="0">
                <a:solidFill>
                  <a:srgbClr val="0745AB"/>
                </a:solidFill>
                <a:cs typeface="GE Inspira Pitch"/>
              </a:rPr>
              <a:t>at </a:t>
            </a:r>
            <a:r>
              <a:rPr lang="en-US" sz="1600" b="1" dirty="0" smtClean="0">
                <a:solidFill>
                  <a:srgbClr val="0745AB"/>
                </a:solidFill>
                <a:cs typeface="GE Inspira Pitch"/>
              </a:rPr>
              <a:t>work.</a:t>
            </a:r>
            <a:endParaRPr lang="en-US" sz="1600" b="1" dirty="0">
              <a:solidFill>
                <a:srgbClr val="0745AB"/>
              </a:solidFill>
              <a:cs typeface="GE Inspira Pitch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54545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 t="15569" r="1304"/>
          <a:stretch/>
        </p:blipFill>
        <p:spPr>
          <a:xfrm>
            <a:off x="0" y="0"/>
            <a:ext cx="9144000" cy="316229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17428" y="5077651"/>
            <a:ext cx="270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454545"/>
                </a:solidFill>
              </a:rPr>
              <a:t>This document contains </a:t>
            </a:r>
          </a:p>
          <a:p>
            <a:r>
              <a:rPr lang="en-US" dirty="0" smtClean="0">
                <a:solidFill>
                  <a:srgbClr val="454545"/>
                </a:solidFill>
              </a:rPr>
              <a:t>GE Restricted data</a:t>
            </a:r>
          </a:p>
        </p:txBody>
      </p:sp>
    </p:spTree>
    <p:extLst>
      <p:ext uri="{BB962C8B-B14F-4D97-AF65-F5344CB8AC3E}">
        <p14:creationId xmlns:p14="http://schemas.microsoft.com/office/powerpoint/2010/main" val="2546633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151053"/>
            <a:ext cx="8311896" cy="3383280"/>
          </a:xfrm>
        </p:spPr>
        <p:txBody>
          <a:bodyPr/>
          <a:lstStyle>
            <a:lvl1pPr marL="227013" indent="-22701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607276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79" y="1536192"/>
            <a:ext cx="8308375" cy="1508760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pic>
        <p:nvPicPr>
          <p:cNvPr id="8" name="Picture 7" descr="Monogram_PPT_smal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  <p:sp>
        <p:nvSpPr>
          <p:cNvPr id="7" name="Date Placeholder 1" descr="CONFIDENTIAL_TAG_0xFFEE"/>
          <p:cNvSpPr txBox="1">
            <a:spLocks/>
          </p:cNvSpPr>
          <p:nvPr userDrawn="1"/>
        </p:nvSpPr>
        <p:spPr>
          <a:xfrm>
            <a:off x="1898127" y="6398952"/>
            <a:ext cx="5712492" cy="41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>
              <a:defRPr/>
            </a:pPr>
            <a:r>
              <a:rPr lang="en-GB" sz="1100" b="1" dirty="0" smtClean="0">
                <a:solidFill>
                  <a:schemeClr val="bg1"/>
                </a:solidFill>
              </a:rPr>
              <a:t>GE Internal </a:t>
            </a:r>
            <a:r>
              <a:rPr lang="en-GB" sz="1100" dirty="0" smtClean="0">
                <a:solidFill>
                  <a:schemeClr val="bg1"/>
                </a:solidFill>
              </a:rPr>
              <a:t>- For internal distribution only.</a:t>
            </a:r>
            <a:r>
              <a:rPr lang="en-GB" sz="1000" dirty="0" smtClean="0">
                <a:solidFill>
                  <a:schemeClr val="bg1"/>
                </a:solidFill>
              </a:rPr>
              <a:t/>
            </a:r>
            <a:br>
              <a:rPr lang="en-GB" sz="1000" dirty="0" smtClean="0">
                <a:solidFill>
                  <a:schemeClr val="bg1"/>
                </a:solidFill>
              </a:rPr>
            </a:br>
            <a:r>
              <a:rPr lang="en-US" sz="1000" dirty="0" smtClean="0">
                <a:solidFill>
                  <a:schemeClr val="bg1"/>
                </a:solidFill>
              </a:rPr>
              <a:t>© 2015 General Electric Company - All rights reserved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597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151053"/>
            <a:ext cx="8311896" cy="3777563"/>
          </a:xfrm>
        </p:spPr>
        <p:txBody>
          <a:bodyPr/>
          <a:lstStyle>
            <a:lvl1pPr marL="227013" indent="-22701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115281"/>
            <a:ext cx="9144000" cy="923373"/>
          </a:xfrm>
          <a:solidFill>
            <a:schemeClr val="tx2"/>
          </a:solidFill>
        </p:spPr>
        <p:txBody>
          <a:bodyPr lIns="457200" tIns="137160" rIns="91440" bIns="137160" anchor="ctr" anchorCtr="0">
            <a:no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1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Take away boxes should only be used for occasional emphasis.</a:t>
            </a:r>
            <a:br>
              <a:rPr lang="en-US" dirty="0" smtClean="0"/>
            </a:br>
            <a:r>
              <a:rPr lang="en-US" dirty="0" smtClean="0"/>
              <a:t>Do not use on every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160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85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09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192" y="2478024"/>
            <a:ext cx="8330184" cy="1801368"/>
          </a:xfrm>
        </p:spPr>
        <p:txBody>
          <a:bodyPr>
            <a:noAutofit/>
          </a:bodyPr>
          <a:lstStyle>
            <a:lvl1pPr marL="0">
              <a:lnSpc>
                <a:spcPts val="6599"/>
              </a:lnSpc>
              <a:spcBef>
                <a:spcPts val="0"/>
              </a:spcBef>
              <a:defRPr sz="6000" spc="-13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insert quote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93192" y="4645152"/>
            <a:ext cx="4572000" cy="1014984"/>
          </a:xfrm>
        </p:spPr>
        <p:txBody>
          <a:bodyPr>
            <a:noAutofit/>
          </a:bodyPr>
          <a:lstStyle>
            <a:lvl1pPr marL="0">
              <a:lnSpc>
                <a:spcPts val="4000"/>
              </a:lnSpc>
              <a:spcBef>
                <a:spcPts val="0"/>
              </a:spcBef>
              <a:defRPr sz="3000" baseline="0"/>
            </a:lvl1pPr>
          </a:lstStyle>
          <a:p>
            <a:pPr lvl="0"/>
            <a:r>
              <a:rPr lang="en-US" dirty="0" smtClean="0"/>
              <a:t>Click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40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79" y="1536192"/>
            <a:ext cx="8308375" cy="1508760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pic>
        <p:nvPicPr>
          <p:cNvPr id="8" name="Picture 7" descr="Monogram_PPT_smal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  <p:sp>
        <p:nvSpPr>
          <p:cNvPr id="7" name="Date Placeholder 1" descr="CONFIDENTIAL_TAG_0xFFEE"/>
          <p:cNvSpPr txBox="1">
            <a:spLocks/>
          </p:cNvSpPr>
          <p:nvPr userDrawn="1"/>
        </p:nvSpPr>
        <p:spPr>
          <a:xfrm>
            <a:off x="2053343" y="6457258"/>
            <a:ext cx="5599481" cy="400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>
              <a:defRPr/>
            </a:pPr>
            <a:r>
              <a:rPr lang="en-GB" sz="1000" b="1" dirty="0" smtClean="0">
                <a:solidFill>
                  <a:schemeClr val="bg1"/>
                </a:solidFill>
              </a:rPr>
              <a:t>GE Restricted</a:t>
            </a:r>
            <a:r>
              <a:rPr lang="en-GB" sz="1000" b="0" dirty="0" smtClean="0">
                <a:solidFill>
                  <a:schemeClr val="bg1"/>
                </a:solidFill>
              </a:rPr>
              <a:t> - </a:t>
            </a:r>
            <a:r>
              <a:rPr lang="en-US" sz="1000" dirty="0" smtClean="0">
                <a:solidFill>
                  <a:schemeClr val="bg1"/>
                </a:solidFill>
              </a:rPr>
              <a:t>Distribution authorized to named individuals only</a:t>
            </a:r>
            <a:r>
              <a:rPr lang="en-GB" sz="1000" dirty="0" smtClean="0">
                <a:solidFill>
                  <a:schemeClr val="bg1"/>
                </a:solidFill>
              </a:rPr>
              <a:t>.</a:t>
            </a:r>
          </a:p>
          <a:p>
            <a:pPr algn="ctr">
              <a:defRPr/>
            </a:pPr>
            <a:r>
              <a:rPr lang="en-US" sz="1000" dirty="0" smtClean="0">
                <a:solidFill>
                  <a:schemeClr val="bg1"/>
                </a:solidFill>
              </a:rPr>
              <a:t>© 2015 General Electric Company - All rights reserved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662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80" y="539496"/>
            <a:ext cx="8311896" cy="886968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chemeClr val="tx2"/>
                </a:solidFill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Date Placeholder 1" descr="CONFIDENTIAL_TAG_0xFFEE"/>
          <p:cNvSpPr txBox="1">
            <a:spLocks/>
          </p:cNvSpPr>
          <p:nvPr userDrawn="1"/>
        </p:nvSpPr>
        <p:spPr>
          <a:xfrm>
            <a:off x="2053343" y="6457258"/>
            <a:ext cx="5599481" cy="41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>
              <a:defRPr/>
            </a:pPr>
            <a:r>
              <a:rPr lang="en-GB" sz="1100" b="1" dirty="0" smtClean="0">
                <a:solidFill>
                  <a:schemeClr val="tx1"/>
                </a:solidFill>
              </a:rPr>
              <a:t>GE Restricted</a:t>
            </a:r>
            <a:r>
              <a:rPr lang="en-GB" sz="1100" b="0" dirty="0" smtClean="0">
                <a:solidFill>
                  <a:schemeClr val="tx1"/>
                </a:solidFill>
              </a:rPr>
              <a:t> - </a:t>
            </a:r>
            <a:r>
              <a:rPr lang="en-US" sz="1100" dirty="0" smtClean="0">
                <a:solidFill>
                  <a:schemeClr val="tx1"/>
                </a:solidFill>
              </a:rPr>
              <a:t>Distribution authorized to named individuals only</a:t>
            </a:r>
            <a:r>
              <a:rPr lang="en-GB" sz="1100" dirty="0" smtClean="0">
                <a:solidFill>
                  <a:schemeClr val="tx1"/>
                </a:solidFill>
              </a:rPr>
              <a:t>.</a:t>
            </a:r>
          </a:p>
          <a:p>
            <a:pPr algn="ctr"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© 2015 General Electric Company - All rights reserved</a:t>
            </a:r>
            <a:endParaRPr lang="en-GB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607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52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/ Title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536192"/>
            <a:ext cx="9144000" cy="44988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09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36192"/>
            <a:ext cx="4498848" cy="44988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626864" y="1536192"/>
            <a:ext cx="4096512" cy="4498848"/>
          </a:xfrm>
        </p:spPr>
        <p:txBody>
          <a:bodyPr lIns="182880"/>
          <a:lstStyle>
            <a:lvl1pPr marL="0">
              <a:lnSpc>
                <a:spcPts val="2580"/>
              </a:lnSpc>
              <a:defRPr sz="2150" baseline="0">
                <a:solidFill>
                  <a:schemeClr val="tx1"/>
                </a:solidFill>
              </a:defRPr>
            </a:lvl1pPr>
            <a:lvl2pPr>
              <a:lnSpc>
                <a:spcPts val="2580"/>
              </a:lnSpc>
              <a:defRPr sz="2150">
                <a:solidFill>
                  <a:schemeClr val="tx1"/>
                </a:solidFill>
              </a:defRPr>
            </a:lvl2pPr>
            <a:lvl3pPr marL="461963" indent="-234950">
              <a:lnSpc>
                <a:spcPts val="2580"/>
              </a:lnSpc>
              <a:tabLst/>
              <a:defRPr sz="2150">
                <a:solidFill>
                  <a:schemeClr val="tx1"/>
                </a:solidFill>
              </a:defRPr>
            </a:lvl3pPr>
            <a:lvl4pPr marL="687388" indent="-225425">
              <a:lnSpc>
                <a:spcPts val="2580"/>
              </a:lnSpc>
              <a:buFont typeface="Arial"/>
              <a:buChar char="•"/>
              <a:defRPr sz="1750"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First level copy 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429818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 - Half Image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36192"/>
            <a:ext cx="4498848" cy="44988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626864" y="1536192"/>
            <a:ext cx="4096512" cy="4498848"/>
          </a:xfrm>
          <a:solidFill>
            <a:schemeClr val="tx2"/>
          </a:solidFill>
        </p:spPr>
        <p:txBody>
          <a:bodyPr lIns="274320" tIns="137160" rIns="182880" bIns="0">
            <a:noAutofit/>
          </a:bodyPr>
          <a:lstStyle>
            <a:lvl1pPr marL="0">
              <a:lnSpc>
                <a:spcPts val="2580"/>
              </a:lnSpc>
              <a:defRPr sz="2150" baseline="0">
                <a:solidFill>
                  <a:schemeClr val="bg1"/>
                </a:solidFill>
              </a:defRPr>
            </a:lvl1pPr>
            <a:lvl2pPr>
              <a:lnSpc>
                <a:spcPts val="2580"/>
              </a:lnSpc>
              <a:defRPr sz="2150" baseline="0">
                <a:solidFill>
                  <a:schemeClr val="bg1"/>
                </a:solidFill>
              </a:defRPr>
            </a:lvl2pPr>
            <a:lvl3pPr marL="461963" indent="-234950">
              <a:lnSpc>
                <a:spcPts val="2580"/>
              </a:lnSpc>
              <a:defRPr sz="2150" baseline="0">
                <a:solidFill>
                  <a:schemeClr val="bg1"/>
                </a:solidFill>
              </a:defRPr>
            </a:lvl3pPr>
            <a:lvl4pPr marL="687388" indent="-225425">
              <a:lnSpc>
                <a:spcPts val="2580"/>
              </a:lnSpc>
              <a:buFont typeface="Arial"/>
              <a:buChar char="•"/>
              <a:defRPr sz="1750" baseline="0">
                <a:solidFill>
                  <a:schemeClr val="bg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First level copy 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903524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768" y="5056631"/>
            <a:ext cx="5577840" cy="740664"/>
          </a:xfrm>
          <a:prstGeom prst="rect">
            <a:avLst/>
          </a:prstGeo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0" spc="-20" baseline="0">
                <a:solidFill>
                  <a:schemeClr val="tx1"/>
                </a:solidFill>
                <a:latin typeface="GE Inspira Pitch"/>
                <a:cs typeface="GE Inspira Pitch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br>
              <a:rPr lang="en-US" dirty="0" smtClean="0"/>
            </a:br>
            <a:r>
              <a:rPr lang="en-US" dirty="0" smtClean="0"/>
              <a:t>Month XX, 201X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11480" y="3319272"/>
            <a:ext cx="8311896" cy="1618488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90000"/>
              </a:lnSpc>
              <a:defRPr sz="4800" spc="-100" baseline="0">
                <a:latin typeface="GE Inspira Pitch"/>
                <a:cs typeface="GE Inspira Pitch"/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25566" y="6217840"/>
            <a:ext cx="4066897" cy="4196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1600" b="1" dirty="0" smtClean="0">
                <a:solidFill>
                  <a:srgbClr val="0745AB"/>
                </a:solidFill>
                <a:cs typeface="GE Inspira Pitch"/>
              </a:rPr>
              <a:t>Imagination </a:t>
            </a:r>
            <a:r>
              <a:rPr lang="en-US" sz="1600" b="1" dirty="0">
                <a:solidFill>
                  <a:srgbClr val="0745AB"/>
                </a:solidFill>
                <a:cs typeface="GE Inspira Pitch"/>
              </a:rPr>
              <a:t>at </a:t>
            </a:r>
            <a:r>
              <a:rPr lang="en-US" sz="1600" b="1" dirty="0" smtClean="0">
                <a:solidFill>
                  <a:srgbClr val="0745AB"/>
                </a:solidFill>
                <a:cs typeface="GE Inspira Pitch"/>
              </a:rPr>
              <a:t>work.</a:t>
            </a:r>
            <a:endParaRPr lang="en-US" sz="1600" b="1" dirty="0">
              <a:solidFill>
                <a:srgbClr val="0745AB"/>
              </a:solidFill>
              <a:cs typeface="GE Inspira Pitch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54545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 t="15569" r="1304"/>
          <a:stretch/>
        </p:blipFill>
        <p:spPr>
          <a:xfrm>
            <a:off x="0" y="0"/>
            <a:ext cx="9144000" cy="316229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17428" y="5077651"/>
            <a:ext cx="270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454545"/>
                </a:solidFill>
              </a:rPr>
              <a:t>This document contains </a:t>
            </a:r>
          </a:p>
          <a:p>
            <a:r>
              <a:rPr lang="en-US" dirty="0" smtClean="0">
                <a:solidFill>
                  <a:srgbClr val="454545"/>
                </a:solidFill>
              </a:rPr>
              <a:t>GE Internal data</a:t>
            </a:r>
          </a:p>
        </p:txBody>
      </p:sp>
    </p:spTree>
    <p:extLst>
      <p:ext uri="{BB962C8B-B14F-4D97-AF65-F5344CB8AC3E}">
        <p14:creationId xmlns:p14="http://schemas.microsoft.com/office/powerpoint/2010/main" val="1500056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w/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 userDrawn="1"/>
        </p:nvSpPr>
        <p:spPr>
          <a:xfrm>
            <a:off x="0" y="367888"/>
            <a:ext cx="5916331" cy="5670767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45720" rIns="91440" bIns="0" rtlCol="0" anchor="t" anchorCtr="0">
            <a:noAutofit/>
          </a:bodyPr>
          <a:lstStyle/>
          <a:p>
            <a:pPr marL="182880" indent="-182880">
              <a:lnSpc>
                <a:spcPts val="2500"/>
              </a:lnSpc>
              <a:spcBef>
                <a:spcPts val="600"/>
              </a:spcBef>
              <a:buSzPct val="80000"/>
              <a:buFont typeface="Lucida Grande"/>
              <a:buChar char="–"/>
            </a:pPr>
            <a:endParaRPr lang="en-US" sz="2600" b="1" dirty="0">
              <a:solidFill>
                <a:prstClr val="white"/>
              </a:solidFill>
              <a:cs typeface="GE Inspira Pitch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7888"/>
            <a:ext cx="5916331" cy="5670767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45720" rIns="91440" bIns="0" rtlCol="0" anchor="t" anchorCtr="0">
            <a:noAutofit/>
          </a:bodyPr>
          <a:lstStyle/>
          <a:p>
            <a:pPr marL="182880" indent="-182880">
              <a:lnSpc>
                <a:spcPts val="2500"/>
              </a:lnSpc>
              <a:spcBef>
                <a:spcPts val="600"/>
              </a:spcBef>
              <a:buSzPct val="80000"/>
              <a:buFont typeface="Lucida Grande"/>
              <a:buChar char="–"/>
            </a:pPr>
            <a:endParaRPr lang="en-US" sz="2600" b="1" dirty="0">
              <a:solidFill>
                <a:prstClr val="white"/>
              </a:solidFill>
              <a:cs typeface="GE Inspira Pitch"/>
            </a:endParaRPr>
          </a:p>
        </p:txBody>
      </p:sp>
      <p:sp>
        <p:nvSpPr>
          <p:cNvPr id="11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0" y="1609344"/>
            <a:ext cx="5248656" cy="4151284"/>
          </a:xfrm>
          <a:noFill/>
        </p:spPr>
        <p:txBody>
          <a:bodyPr lIns="0" tIns="0" rIns="91440" bIns="0">
            <a:noAutofit/>
          </a:bodyPr>
          <a:lstStyle>
            <a:lvl1pPr marL="0">
              <a:lnSpc>
                <a:spcPct val="100000"/>
              </a:lnSpc>
              <a:defRPr sz="2600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2600" baseline="0">
                <a:solidFill>
                  <a:schemeClr val="bg1"/>
                </a:solidFill>
              </a:defRPr>
            </a:lvl2pPr>
            <a:lvl3pPr marL="461963" indent="-234950">
              <a:lnSpc>
                <a:spcPct val="100000"/>
              </a:lnSpc>
              <a:defRPr sz="2150" baseline="0">
                <a:solidFill>
                  <a:schemeClr val="bg1"/>
                </a:solidFill>
              </a:defRPr>
            </a:lvl3pPr>
            <a:lvl4pPr marL="274320" indent="-91440">
              <a:lnSpc>
                <a:spcPct val="100000"/>
              </a:lnSpc>
              <a:buFont typeface="Arial"/>
              <a:buChar char="•"/>
              <a:defRPr sz="2150" baseline="0">
                <a:solidFill>
                  <a:schemeClr val="bg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First level copy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80" y="548640"/>
            <a:ext cx="4572000" cy="786384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025896" y="365760"/>
            <a:ext cx="3118104" cy="341985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025896" y="3968496"/>
            <a:ext cx="3118104" cy="2075688"/>
          </a:xfrm>
          <a:solidFill>
            <a:schemeClr val="accent1"/>
          </a:solidFill>
        </p:spPr>
        <p:txBody>
          <a:bodyPr lIns="182880" tIns="137160" rIns="91440" bIns="45720"/>
          <a:lstStyle>
            <a:lvl1pPr>
              <a:defRPr sz="1200" baseline="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insert caption.</a:t>
            </a:r>
          </a:p>
        </p:txBody>
      </p:sp>
    </p:spTree>
    <p:extLst>
      <p:ext uri="{BB962C8B-B14F-4D97-AF65-F5344CB8AC3E}">
        <p14:creationId xmlns:p14="http://schemas.microsoft.com/office/powerpoint/2010/main" val="3663078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Quad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0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514600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729984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</p:spTree>
    <p:extLst>
      <p:ext uri="{BB962C8B-B14F-4D97-AF65-F5344CB8AC3E}">
        <p14:creationId xmlns:p14="http://schemas.microsoft.com/office/powerpoint/2010/main" val="3758228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 Vertical Quadran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0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514600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729984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</p:spTree>
    <p:extLst>
      <p:ext uri="{BB962C8B-B14F-4D97-AF65-F5344CB8AC3E}">
        <p14:creationId xmlns:p14="http://schemas.microsoft.com/office/powerpoint/2010/main" val="1724287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737360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959352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737360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17720" y="3959352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</p:spTree>
    <p:extLst>
      <p:ext uri="{BB962C8B-B14F-4D97-AF65-F5344CB8AC3E}">
        <p14:creationId xmlns:p14="http://schemas.microsoft.com/office/powerpoint/2010/main" val="1418131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11163" y="2112264"/>
            <a:ext cx="8311896" cy="3163824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988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411480" y="1729241"/>
            <a:ext cx="8311896" cy="3571273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90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w/ Color Bckgr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545336"/>
            <a:ext cx="8311896" cy="338328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  <p:pic>
        <p:nvPicPr>
          <p:cNvPr id="10" name="Picture 9" descr="Monogram_PPT_smal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  <p:sp>
        <p:nvSpPr>
          <p:cNvPr id="9" name="Date Placeholder 1" descr="CONFIDENTIAL_TAG_0xFFEE"/>
          <p:cNvSpPr txBox="1">
            <a:spLocks/>
          </p:cNvSpPr>
          <p:nvPr userDrawn="1"/>
        </p:nvSpPr>
        <p:spPr>
          <a:xfrm>
            <a:off x="2053343" y="6457258"/>
            <a:ext cx="5599481" cy="41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>
              <a:defRPr/>
            </a:pPr>
            <a:r>
              <a:rPr lang="en-GB" sz="1100" b="1" dirty="0" smtClean="0">
                <a:solidFill>
                  <a:schemeClr val="bg1"/>
                </a:solidFill>
              </a:rPr>
              <a:t>GE Restricted</a:t>
            </a:r>
            <a:r>
              <a:rPr lang="en-GB" sz="1100" b="0" dirty="0" smtClean="0">
                <a:solidFill>
                  <a:schemeClr val="bg1"/>
                </a:solidFill>
              </a:rPr>
              <a:t> - </a:t>
            </a:r>
            <a:r>
              <a:rPr lang="en-US" sz="1100" dirty="0" smtClean="0">
                <a:solidFill>
                  <a:schemeClr val="bg1"/>
                </a:solidFill>
              </a:rPr>
              <a:t>Distribution authorized to named individuals only</a:t>
            </a:r>
            <a:r>
              <a:rPr lang="en-GB" sz="1100" dirty="0" smtClean="0">
                <a:solidFill>
                  <a:schemeClr val="bg1"/>
                </a:solidFill>
              </a:rPr>
              <a:t>.</a:t>
            </a:r>
          </a:p>
          <a:p>
            <a:pPr algn="ctr">
              <a:defRPr/>
            </a:pPr>
            <a:r>
              <a:rPr lang="en-US" sz="1000" dirty="0" smtClean="0">
                <a:solidFill>
                  <a:schemeClr val="bg1"/>
                </a:solidFill>
              </a:rPr>
              <a:t>© 2015 General Electric Company - All rights reserved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225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66"/>
          <a:stretch/>
        </p:blipFill>
        <p:spPr>
          <a:xfrm>
            <a:off x="5065978" y="-1"/>
            <a:ext cx="3658074" cy="510265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768" y="5056631"/>
            <a:ext cx="5577840" cy="740664"/>
          </a:xfrm>
          <a:prstGeom prst="rect">
            <a:avLst/>
          </a:prstGeo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0" spc="-20" baseline="0">
                <a:solidFill>
                  <a:schemeClr val="tx1"/>
                </a:solidFill>
                <a:latin typeface="GE Inspira Pitch"/>
                <a:cs typeface="GE Inspira Pitch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br>
              <a:rPr lang="en-US" dirty="0" smtClean="0"/>
            </a:br>
            <a:r>
              <a:rPr lang="en-US" dirty="0" smtClean="0"/>
              <a:t>Month XX, 201X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11480" y="3319272"/>
            <a:ext cx="8311896" cy="1618488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90000"/>
              </a:lnSpc>
              <a:defRPr sz="4800" spc="-100" baseline="0">
                <a:latin typeface="GE Inspira Pitch"/>
                <a:cs typeface="GE Inspira Pitch"/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5566" y="6217840"/>
            <a:ext cx="4066897" cy="4196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1600" b="1" dirty="0" smtClean="0">
                <a:solidFill>
                  <a:srgbClr val="0745AB"/>
                </a:solidFill>
                <a:cs typeface="GE Inspira Pitch"/>
              </a:rPr>
              <a:t>Imagination </a:t>
            </a:r>
            <a:r>
              <a:rPr lang="en-US" sz="1600" b="1" dirty="0">
                <a:solidFill>
                  <a:srgbClr val="0745AB"/>
                </a:solidFill>
                <a:cs typeface="GE Inspira Pitch"/>
              </a:rPr>
              <a:t>at </a:t>
            </a:r>
            <a:r>
              <a:rPr lang="en-US" sz="1600" b="1" dirty="0" smtClean="0">
                <a:solidFill>
                  <a:srgbClr val="0745AB"/>
                </a:solidFill>
                <a:cs typeface="GE Inspira Pitch"/>
              </a:rPr>
              <a:t>work.</a:t>
            </a:r>
            <a:endParaRPr lang="en-US" sz="1600" b="1" dirty="0">
              <a:solidFill>
                <a:srgbClr val="0745AB"/>
              </a:solidFill>
              <a:cs typeface="GE Inspira Pitch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017428" y="5077651"/>
            <a:ext cx="270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454545"/>
                </a:solidFill>
              </a:rPr>
              <a:t>This document contains </a:t>
            </a:r>
          </a:p>
          <a:p>
            <a:r>
              <a:rPr lang="en-US" dirty="0" smtClean="0">
                <a:solidFill>
                  <a:srgbClr val="454545"/>
                </a:solidFill>
              </a:rPr>
              <a:t>GE Restricted data</a:t>
            </a:r>
          </a:p>
        </p:txBody>
      </p:sp>
    </p:spTree>
    <p:extLst>
      <p:ext uri="{BB962C8B-B14F-4D97-AF65-F5344CB8AC3E}">
        <p14:creationId xmlns:p14="http://schemas.microsoft.com/office/powerpoint/2010/main" val="1360633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nogram_ART_end slide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5"/>
          <a:stretch/>
        </p:blipFill>
        <p:spPr>
          <a:xfrm>
            <a:off x="0" y="2282952"/>
            <a:ext cx="5717836" cy="22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533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768" y="5056631"/>
            <a:ext cx="5577840" cy="740664"/>
          </a:xfrm>
          <a:prstGeom prst="rect">
            <a:avLst/>
          </a:prstGeo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0" spc="-20" baseline="0">
                <a:solidFill>
                  <a:schemeClr val="tx1"/>
                </a:solidFill>
                <a:latin typeface="GE Inspira Pitch"/>
                <a:cs typeface="GE Inspira Pitch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br>
              <a:rPr lang="en-US" dirty="0" smtClean="0"/>
            </a:br>
            <a:r>
              <a:rPr lang="en-US" dirty="0" smtClean="0"/>
              <a:t>Month XX, 201X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11480" y="3319272"/>
            <a:ext cx="8311896" cy="1618488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90000"/>
              </a:lnSpc>
              <a:defRPr sz="4800" spc="-100" baseline="0">
                <a:latin typeface="GE Inspira Pitch"/>
                <a:cs typeface="GE Inspira Pitch"/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25566" y="6217840"/>
            <a:ext cx="4066897" cy="4196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1600" b="1" dirty="0" smtClean="0">
                <a:solidFill>
                  <a:srgbClr val="0745AB"/>
                </a:solidFill>
                <a:cs typeface="GE Inspira Pitch"/>
              </a:rPr>
              <a:t>Imagination </a:t>
            </a:r>
            <a:r>
              <a:rPr lang="en-US" sz="1600" b="1" dirty="0">
                <a:solidFill>
                  <a:srgbClr val="0745AB"/>
                </a:solidFill>
                <a:cs typeface="GE Inspira Pitch"/>
              </a:rPr>
              <a:t>at </a:t>
            </a:r>
            <a:r>
              <a:rPr lang="en-US" sz="1600" b="1" dirty="0" smtClean="0">
                <a:solidFill>
                  <a:srgbClr val="0745AB"/>
                </a:solidFill>
                <a:cs typeface="GE Inspira Pitch"/>
              </a:rPr>
              <a:t>work.</a:t>
            </a:r>
            <a:endParaRPr lang="en-US" sz="1600" b="1" dirty="0">
              <a:solidFill>
                <a:srgbClr val="0745AB"/>
              </a:solidFill>
              <a:cs typeface="GE Inspira Pitch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54545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 t="15569" r="1304"/>
          <a:stretch/>
        </p:blipFill>
        <p:spPr>
          <a:xfrm>
            <a:off x="0" y="0"/>
            <a:ext cx="9144000" cy="316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37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151053"/>
            <a:ext cx="8311896" cy="3383280"/>
          </a:xfrm>
        </p:spPr>
        <p:txBody>
          <a:bodyPr/>
          <a:lstStyle>
            <a:lvl1pPr marL="227013" indent="-22701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2414285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151053"/>
            <a:ext cx="8311896" cy="3383280"/>
          </a:xfrm>
        </p:spPr>
        <p:txBody>
          <a:bodyPr/>
          <a:lstStyle>
            <a:lvl1pPr marL="227013" indent="-22701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038613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151053"/>
            <a:ext cx="8311896" cy="3777563"/>
          </a:xfrm>
        </p:spPr>
        <p:txBody>
          <a:bodyPr/>
          <a:lstStyle>
            <a:lvl1pPr marL="227013" indent="-22701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115281"/>
            <a:ext cx="9144000" cy="923373"/>
          </a:xfrm>
          <a:solidFill>
            <a:schemeClr val="tx2"/>
          </a:solidFill>
        </p:spPr>
        <p:txBody>
          <a:bodyPr lIns="457200" tIns="137160" rIns="91440" bIns="137160" anchor="ctr" anchorCtr="0">
            <a:no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1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Take away boxes should only be used for occasional emphasis.</a:t>
            </a:r>
            <a:br>
              <a:rPr lang="en-US" dirty="0" smtClean="0"/>
            </a:br>
            <a:r>
              <a:rPr lang="en-US" dirty="0" smtClean="0"/>
              <a:t>Do not use on every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780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934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175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192" y="2478024"/>
            <a:ext cx="8330184" cy="1801368"/>
          </a:xfrm>
        </p:spPr>
        <p:txBody>
          <a:bodyPr>
            <a:noAutofit/>
          </a:bodyPr>
          <a:lstStyle>
            <a:lvl1pPr marL="0">
              <a:lnSpc>
                <a:spcPts val="6599"/>
              </a:lnSpc>
              <a:spcBef>
                <a:spcPts val="0"/>
              </a:spcBef>
              <a:defRPr sz="6000" spc="-13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insert quote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93192" y="4645152"/>
            <a:ext cx="4572000" cy="1014984"/>
          </a:xfrm>
        </p:spPr>
        <p:txBody>
          <a:bodyPr>
            <a:noAutofit/>
          </a:bodyPr>
          <a:lstStyle>
            <a:lvl1pPr marL="0">
              <a:lnSpc>
                <a:spcPts val="4000"/>
              </a:lnSpc>
              <a:spcBef>
                <a:spcPts val="0"/>
              </a:spcBef>
              <a:defRPr sz="3000" baseline="0"/>
            </a:lvl1pPr>
          </a:lstStyle>
          <a:p>
            <a:pPr lvl="0"/>
            <a:r>
              <a:rPr lang="en-US" dirty="0" smtClean="0"/>
              <a:t>Click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45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79" y="1536192"/>
            <a:ext cx="8308375" cy="1508760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pic>
        <p:nvPicPr>
          <p:cNvPr id="8" name="Picture 7" descr="Monogram_PPT_smal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  <p:sp>
        <p:nvSpPr>
          <p:cNvPr id="7" name="Date Placeholder 1" descr="CONFIDENTIAL_TAG_0xFFEE"/>
          <p:cNvSpPr txBox="1">
            <a:spLocks/>
          </p:cNvSpPr>
          <p:nvPr userDrawn="1"/>
        </p:nvSpPr>
        <p:spPr>
          <a:xfrm>
            <a:off x="2010671" y="6622472"/>
            <a:ext cx="5091182" cy="246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>
              <a:defRPr/>
            </a:pPr>
            <a:r>
              <a:rPr lang="en-US" sz="1000" dirty="0" smtClean="0">
                <a:solidFill>
                  <a:schemeClr val="bg1"/>
                </a:solidFill>
              </a:rPr>
              <a:t>© 2015 General Electric Company - All rights reserved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44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80" y="539496"/>
            <a:ext cx="8311896" cy="886968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chemeClr val="tx2"/>
                </a:solidFill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8" name="Date Placeholder 1" descr="CONFIDENTIAL_TAG_0xFFEE"/>
          <p:cNvSpPr txBox="1">
            <a:spLocks/>
          </p:cNvSpPr>
          <p:nvPr userDrawn="1"/>
        </p:nvSpPr>
        <p:spPr>
          <a:xfrm>
            <a:off x="2010671" y="6622472"/>
            <a:ext cx="5091182" cy="246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>
              <a:defRPr/>
            </a:pPr>
            <a:r>
              <a:rPr lang="en-US" sz="1000" dirty="0" smtClean="0">
                <a:solidFill>
                  <a:srgbClr val="454545"/>
                </a:solidFill>
              </a:rPr>
              <a:t>© 2015 General Electric Company - All rights reserved</a:t>
            </a:r>
            <a:endParaRPr lang="en-GB" sz="1000" dirty="0">
              <a:solidFill>
                <a:srgbClr val="4545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688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536192"/>
            <a:ext cx="9144000" cy="53218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5" name="Date Placeholder 1" descr="CONFIDENTIAL_TAG_0xFFEE"/>
          <p:cNvSpPr txBox="1">
            <a:spLocks/>
          </p:cNvSpPr>
          <p:nvPr userDrawn="1"/>
        </p:nvSpPr>
        <p:spPr>
          <a:xfrm>
            <a:off x="2010671" y="6622472"/>
            <a:ext cx="5091182" cy="246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>
              <a:defRPr/>
            </a:pPr>
            <a:r>
              <a:rPr lang="en-US" sz="1000" dirty="0" smtClean="0">
                <a:solidFill>
                  <a:srgbClr val="454545"/>
                </a:solidFill>
              </a:rPr>
              <a:t>© 2015 General Electric Company - All rights reserved</a:t>
            </a:r>
            <a:endParaRPr lang="en-GB" sz="1000" dirty="0">
              <a:solidFill>
                <a:srgbClr val="4545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40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/ Title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536192"/>
            <a:ext cx="9144000" cy="44988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47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36192"/>
            <a:ext cx="4498848" cy="44988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626864" y="1536192"/>
            <a:ext cx="4096512" cy="4498848"/>
          </a:xfrm>
        </p:spPr>
        <p:txBody>
          <a:bodyPr lIns="182880"/>
          <a:lstStyle>
            <a:lvl1pPr marL="0">
              <a:lnSpc>
                <a:spcPts val="2580"/>
              </a:lnSpc>
              <a:defRPr sz="2150" baseline="0">
                <a:solidFill>
                  <a:schemeClr val="tx1"/>
                </a:solidFill>
              </a:defRPr>
            </a:lvl1pPr>
            <a:lvl2pPr>
              <a:lnSpc>
                <a:spcPts val="2580"/>
              </a:lnSpc>
              <a:defRPr sz="2150">
                <a:solidFill>
                  <a:schemeClr val="tx1"/>
                </a:solidFill>
              </a:defRPr>
            </a:lvl2pPr>
            <a:lvl3pPr marL="461963" indent="-234950">
              <a:lnSpc>
                <a:spcPts val="2580"/>
              </a:lnSpc>
              <a:tabLst/>
              <a:defRPr sz="2150">
                <a:solidFill>
                  <a:schemeClr val="tx1"/>
                </a:solidFill>
              </a:defRPr>
            </a:lvl3pPr>
            <a:lvl4pPr marL="687388" indent="-225425">
              <a:lnSpc>
                <a:spcPts val="2580"/>
              </a:lnSpc>
              <a:buFont typeface="Arial"/>
              <a:buChar char="•"/>
              <a:defRPr sz="1750"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First level copy 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88915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151053"/>
            <a:ext cx="8311896" cy="3777563"/>
          </a:xfrm>
        </p:spPr>
        <p:txBody>
          <a:bodyPr/>
          <a:lstStyle>
            <a:lvl1pPr marL="227013" indent="-22701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115281"/>
            <a:ext cx="9144000" cy="923373"/>
          </a:xfrm>
          <a:solidFill>
            <a:schemeClr val="tx2"/>
          </a:solidFill>
        </p:spPr>
        <p:txBody>
          <a:bodyPr lIns="457200" tIns="137160" rIns="91440" bIns="137160" anchor="ctr" anchorCtr="0">
            <a:no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1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Take away boxes should only be used for occasional emphasis.</a:t>
            </a:r>
            <a:br>
              <a:rPr lang="en-US" dirty="0" smtClean="0"/>
            </a:br>
            <a:r>
              <a:rPr lang="en-US" dirty="0" smtClean="0"/>
              <a:t>Do not use on every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485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 - Half Image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36192"/>
            <a:ext cx="4498848" cy="44988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626864" y="1536192"/>
            <a:ext cx="4096512" cy="4498848"/>
          </a:xfrm>
          <a:solidFill>
            <a:schemeClr val="tx2"/>
          </a:solidFill>
        </p:spPr>
        <p:txBody>
          <a:bodyPr lIns="274320" tIns="137160" rIns="182880" bIns="0">
            <a:noAutofit/>
          </a:bodyPr>
          <a:lstStyle>
            <a:lvl1pPr marL="0">
              <a:lnSpc>
                <a:spcPts val="2580"/>
              </a:lnSpc>
              <a:defRPr sz="2150" baseline="0">
                <a:solidFill>
                  <a:schemeClr val="bg1"/>
                </a:solidFill>
              </a:defRPr>
            </a:lvl1pPr>
            <a:lvl2pPr>
              <a:lnSpc>
                <a:spcPts val="2580"/>
              </a:lnSpc>
              <a:defRPr sz="2150" baseline="0">
                <a:solidFill>
                  <a:schemeClr val="bg1"/>
                </a:solidFill>
              </a:defRPr>
            </a:lvl2pPr>
            <a:lvl3pPr marL="461963" indent="-234950">
              <a:lnSpc>
                <a:spcPts val="2580"/>
              </a:lnSpc>
              <a:defRPr sz="2150" baseline="0">
                <a:solidFill>
                  <a:schemeClr val="bg1"/>
                </a:solidFill>
              </a:defRPr>
            </a:lvl3pPr>
            <a:lvl4pPr marL="687388" indent="-225425">
              <a:lnSpc>
                <a:spcPts val="2580"/>
              </a:lnSpc>
              <a:buFont typeface="Arial"/>
              <a:buChar char="•"/>
              <a:defRPr sz="1750" baseline="0">
                <a:solidFill>
                  <a:schemeClr val="bg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First level copy 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662989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w/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 userDrawn="1"/>
        </p:nvSpPr>
        <p:spPr>
          <a:xfrm>
            <a:off x="0" y="367888"/>
            <a:ext cx="5916331" cy="5670767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45720" rIns="91440" bIns="0" rtlCol="0" anchor="t" anchorCtr="0">
            <a:noAutofit/>
          </a:bodyPr>
          <a:lstStyle/>
          <a:p>
            <a:pPr marL="182880" indent="-182880">
              <a:lnSpc>
                <a:spcPts val="2500"/>
              </a:lnSpc>
              <a:spcBef>
                <a:spcPts val="600"/>
              </a:spcBef>
              <a:buSzPct val="80000"/>
              <a:buFont typeface="Lucida Grande"/>
              <a:buChar char="–"/>
            </a:pPr>
            <a:endParaRPr lang="en-US" sz="2600" b="1" dirty="0">
              <a:solidFill>
                <a:prstClr val="white"/>
              </a:solidFill>
              <a:cs typeface="GE Inspira Pitch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7888"/>
            <a:ext cx="5916331" cy="5670767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45720" rIns="91440" bIns="0" rtlCol="0" anchor="t" anchorCtr="0">
            <a:noAutofit/>
          </a:bodyPr>
          <a:lstStyle/>
          <a:p>
            <a:pPr marL="182880" indent="-182880">
              <a:lnSpc>
                <a:spcPts val="2500"/>
              </a:lnSpc>
              <a:spcBef>
                <a:spcPts val="600"/>
              </a:spcBef>
              <a:buSzPct val="80000"/>
              <a:buFont typeface="Lucida Grande"/>
              <a:buChar char="–"/>
            </a:pPr>
            <a:endParaRPr lang="en-US" sz="2600" b="1" dirty="0">
              <a:solidFill>
                <a:prstClr val="white"/>
              </a:solidFill>
              <a:cs typeface="GE Inspira Pitch"/>
            </a:endParaRPr>
          </a:p>
        </p:txBody>
      </p:sp>
      <p:sp>
        <p:nvSpPr>
          <p:cNvPr id="11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0" y="1609344"/>
            <a:ext cx="5248656" cy="4151284"/>
          </a:xfrm>
          <a:noFill/>
        </p:spPr>
        <p:txBody>
          <a:bodyPr lIns="0" tIns="0" rIns="91440" bIns="0">
            <a:noAutofit/>
          </a:bodyPr>
          <a:lstStyle>
            <a:lvl1pPr marL="0">
              <a:lnSpc>
                <a:spcPct val="100000"/>
              </a:lnSpc>
              <a:defRPr sz="2600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2600" baseline="0">
                <a:solidFill>
                  <a:schemeClr val="bg1"/>
                </a:solidFill>
              </a:defRPr>
            </a:lvl2pPr>
            <a:lvl3pPr marL="461963" indent="-234950">
              <a:lnSpc>
                <a:spcPct val="100000"/>
              </a:lnSpc>
              <a:defRPr sz="2150" baseline="0">
                <a:solidFill>
                  <a:schemeClr val="bg1"/>
                </a:solidFill>
              </a:defRPr>
            </a:lvl3pPr>
            <a:lvl4pPr marL="274320" indent="-91440">
              <a:lnSpc>
                <a:spcPct val="100000"/>
              </a:lnSpc>
              <a:buFont typeface="Arial"/>
              <a:buChar char="•"/>
              <a:defRPr sz="2150" baseline="0">
                <a:solidFill>
                  <a:schemeClr val="bg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First level copy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80" y="548640"/>
            <a:ext cx="4572000" cy="786384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025896" y="365760"/>
            <a:ext cx="3118104" cy="341985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025896" y="3968496"/>
            <a:ext cx="3118104" cy="2075688"/>
          </a:xfrm>
          <a:solidFill>
            <a:schemeClr val="accent1"/>
          </a:solidFill>
        </p:spPr>
        <p:txBody>
          <a:bodyPr lIns="182880" tIns="137160" rIns="91440" bIns="45720"/>
          <a:lstStyle>
            <a:lvl1pPr>
              <a:defRPr sz="1200" baseline="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insert caption.</a:t>
            </a:r>
          </a:p>
        </p:txBody>
      </p:sp>
    </p:spTree>
    <p:extLst>
      <p:ext uri="{BB962C8B-B14F-4D97-AF65-F5344CB8AC3E}">
        <p14:creationId xmlns:p14="http://schemas.microsoft.com/office/powerpoint/2010/main" val="1055344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Quad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0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514600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729984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</p:spTree>
    <p:extLst>
      <p:ext uri="{BB962C8B-B14F-4D97-AF65-F5344CB8AC3E}">
        <p14:creationId xmlns:p14="http://schemas.microsoft.com/office/powerpoint/2010/main" val="2069108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 Vertical Quadran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0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514600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729984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</p:spTree>
    <p:extLst>
      <p:ext uri="{BB962C8B-B14F-4D97-AF65-F5344CB8AC3E}">
        <p14:creationId xmlns:p14="http://schemas.microsoft.com/office/powerpoint/2010/main" val="640231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737360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959352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737360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17720" y="3959352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</p:spTree>
    <p:extLst>
      <p:ext uri="{BB962C8B-B14F-4D97-AF65-F5344CB8AC3E}">
        <p14:creationId xmlns:p14="http://schemas.microsoft.com/office/powerpoint/2010/main" val="1690644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11163" y="2112264"/>
            <a:ext cx="8311896" cy="3163824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170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411480" y="1729241"/>
            <a:ext cx="8311896" cy="3571273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461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w/ Color Bckgr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545336"/>
            <a:ext cx="8311896" cy="338328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  <p:pic>
        <p:nvPicPr>
          <p:cNvPr id="10" name="Picture 9" descr="Monogram_PPT_smal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  <p:sp>
        <p:nvSpPr>
          <p:cNvPr id="11" name="Date Placeholder 1" descr="CONFIDENTIAL_TAG_0xFFEE"/>
          <p:cNvSpPr txBox="1">
            <a:spLocks/>
          </p:cNvSpPr>
          <p:nvPr userDrawn="1"/>
        </p:nvSpPr>
        <p:spPr>
          <a:xfrm>
            <a:off x="2010671" y="6622472"/>
            <a:ext cx="5091182" cy="246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>
              <a:defRPr/>
            </a:pPr>
            <a:r>
              <a:rPr lang="en-US" sz="1000" dirty="0" smtClean="0">
                <a:solidFill>
                  <a:schemeClr val="bg1"/>
                </a:solidFill>
              </a:rPr>
              <a:t>© 2015 General Electric Company - All rights reserved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63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66"/>
          <a:stretch/>
        </p:blipFill>
        <p:spPr>
          <a:xfrm>
            <a:off x="5065978" y="-1"/>
            <a:ext cx="3658074" cy="510265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768" y="5056631"/>
            <a:ext cx="5577840" cy="740664"/>
          </a:xfrm>
          <a:prstGeom prst="rect">
            <a:avLst/>
          </a:prstGeo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0" spc="-20" baseline="0">
                <a:solidFill>
                  <a:schemeClr val="tx1"/>
                </a:solidFill>
                <a:latin typeface="GE Inspira Pitch"/>
                <a:cs typeface="GE Inspira Pitch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br>
              <a:rPr lang="en-US" dirty="0" smtClean="0"/>
            </a:br>
            <a:r>
              <a:rPr lang="en-US" dirty="0" smtClean="0"/>
              <a:t>Month XX, 201X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11480" y="3319272"/>
            <a:ext cx="8311896" cy="1618488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90000"/>
              </a:lnSpc>
              <a:defRPr sz="4800" spc="-100" baseline="0">
                <a:latin typeface="GE Inspira Pitch"/>
                <a:cs typeface="GE Inspira Pitch"/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5566" y="6217840"/>
            <a:ext cx="4066897" cy="4196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1600" b="1" dirty="0" smtClean="0">
                <a:solidFill>
                  <a:srgbClr val="0745AB"/>
                </a:solidFill>
                <a:cs typeface="GE Inspira Pitch"/>
              </a:rPr>
              <a:t>Imagination </a:t>
            </a:r>
            <a:r>
              <a:rPr lang="en-US" sz="1600" b="1" dirty="0">
                <a:solidFill>
                  <a:srgbClr val="0745AB"/>
                </a:solidFill>
                <a:cs typeface="GE Inspira Pitch"/>
              </a:rPr>
              <a:t>at </a:t>
            </a:r>
            <a:r>
              <a:rPr lang="en-US" sz="1600" b="1" dirty="0" smtClean="0">
                <a:solidFill>
                  <a:srgbClr val="0745AB"/>
                </a:solidFill>
                <a:cs typeface="GE Inspira Pitch"/>
              </a:rPr>
              <a:t>work.</a:t>
            </a:r>
            <a:endParaRPr lang="en-US" sz="1600" b="1" dirty="0">
              <a:solidFill>
                <a:srgbClr val="0745AB"/>
              </a:solidFill>
              <a:cs typeface="GE Inspira Pitch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545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75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nogram_ART_end slide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5"/>
          <a:stretch/>
        </p:blipFill>
        <p:spPr>
          <a:xfrm>
            <a:off x="0" y="2282952"/>
            <a:ext cx="5717836" cy="22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14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72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11480" y="365760"/>
            <a:ext cx="8311896" cy="10972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11480" y="1545336"/>
            <a:ext cx="8311896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  <p:pic>
        <p:nvPicPr>
          <p:cNvPr id="7" name="Picture 6" descr="Monogram_blue_s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53653" y="6217920"/>
            <a:ext cx="2807208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Title or Job Number | XX Month 201X</a:t>
            </a:r>
            <a:endParaRPr lang="en-US" dirty="0"/>
          </a:p>
        </p:txBody>
      </p:sp>
      <p:sp>
        <p:nvSpPr>
          <p:cNvPr id="11" name="Date Placeholder 1" descr="CONFIDENTIAL_TAG_0xFFEE"/>
          <p:cNvSpPr txBox="1">
            <a:spLocks/>
          </p:cNvSpPr>
          <p:nvPr/>
        </p:nvSpPr>
        <p:spPr>
          <a:xfrm>
            <a:off x="2733940" y="6435444"/>
            <a:ext cx="3549026" cy="26224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r>
              <a:rPr lang="en-GB" sz="1100" b="1" dirty="0" smtClean="0">
                <a:solidFill>
                  <a:srgbClr val="FF0000"/>
                </a:solidFill>
              </a:rPr>
              <a:t>DRAFT – USE LAYOUT TO ADD</a:t>
            </a:r>
            <a:r>
              <a:rPr lang="en-GB" sz="1100" b="1" baseline="0" dirty="0" smtClean="0">
                <a:solidFill>
                  <a:srgbClr val="FF0000"/>
                </a:solidFill>
              </a:rPr>
              <a:t> CLASSIFICATION LABEL</a:t>
            </a:r>
            <a:endParaRPr lang="en-GB" sz="1100" b="1" dirty="0">
              <a:solidFill>
                <a:srgbClr val="FF0000"/>
              </a:solidFill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8640510" y="-123514"/>
            <a:ext cx="452284" cy="101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90000"/>
              </a:lnSpc>
              <a:defRPr sz="800" b="1">
                <a:solidFill>
                  <a:srgbClr val="CFCFCF"/>
                </a:solidFill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lvl="0"/>
            <a:r>
              <a:rPr lang="en-US" sz="600" dirty="0" smtClean="0"/>
              <a:t>Blank</a:t>
            </a:r>
            <a:endParaRPr lang="en-US" sz="600" dirty="0"/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8181469" y="6351632"/>
            <a:ext cx="548640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r"/>
            <a:fld id="{95990F28-EF56-40AF-B6C1-2CF755EA3890}" type="slidenum">
              <a:rPr lang="en-US" sz="900">
                <a:solidFill>
                  <a:srgbClr val="454545"/>
                </a:solidFill>
              </a:rPr>
              <a:pPr algn="r"/>
              <a:t>‹#›</a:t>
            </a:fld>
            <a:r>
              <a:rPr lang="en-US" sz="900" dirty="0">
                <a:solidFill>
                  <a:srgbClr val="45454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095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6" r:id="rId2"/>
    <p:sldLayoutId id="2147484032" r:id="rId3"/>
    <p:sldLayoutId id="2147484033" r:id="rId4"/>
    <p:sldLayoutId id="2147484035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GE Inspira Pitch"/>
          <a:ea typeface="+mj-ea"/>
          <a:cs typeface="GE Inspira Pitch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buFont typeface="Arial"/>
        <a:buNone/>
        <a:defRPr sz="2600" kern="1200">
          <a:solidFill>
            <a:schemeClr val="tx1"/>
          </a:solidFill>
          <a:latin typeface="GE Inspira Pitch"/>
          <a:ea typeface="+mn-ea"/>
          <a:cs typeface="GE Inspira Pitch"/>
        </a:defRPr>
      </a:lvl1pPr>
      <a:lvl2pPr marL="182880" indent="-182880" algn="l" defTabSz="4572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2600" kern="1200" baseline="0">
          <a:solidFill>
            <a:schemeClr val="tx1"/>
          </a:solidFill>
          <a:latin typeface="GE Inspira Pitch"/>
          <a:ea typeface="+mn-ea"/>
          <a:cs typeface="GE Inspira Pitch"/>
        </a:defRPr>
      </a:lvl2pPr>
      <a:lvl3pPr marL="182880" indent="-182880" algn="l" defTabSz="457200" rtl="0" eaLnBrk="1" latinLnBrk="0" hangingPunct="1">
        <a:lnSpc>
          <a:spcPct val="100000"/>
        </a:lnSpc>
        <a:spcBef>
          <a:spcPts val="600"/>
        </a:spcBef>
        <a:buFont typeface="Lucida Grande"/>
        <a:buChar char="–"/>
        <a:defRPr sz="2150" kern="1200">
          <a:solidFill>
            <a:schemeClr val="tx1"/>
          </a:solidFill>
          <a:latin typeface="GE Inspira Pitch"/>
          <a:ea typeface="+mn-ea"/>
          <a:cs typeface="GE Inspira Pitch"/>
        </a:defRPr>
      </a:lvl3pPr>
      <a:lvl4pPr marL="457200" indent="-182880" algn="l" defTabSz="4572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2150" kern="1200">
          <a:solidFill>
            <a:schemeClr val="tx1"/>
          </a:solidFill>
          <a:latin typeface="GE Inspira Pitch"/>
          <a:ea typeface="+mn-ea"/>
          <a:cs typeface="GE Inspira Pitch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3000" kern="1200">
          <a:solidFill>
            <a:schemeClr val="tx1"/>
          </a:solidFill>
          <a:latin typeface="GE Inspira Pitch"/>
          <a:ea typeface="+mn-ea"/>
          <a:cs typeface="GE Inspira Pitch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11480" y="365760"/>
            <a:ext cx="8311896" cy="785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11480" y="1151053"/>
            <a:ext cx="8311896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  <p:pic>
        <p:nvPicPr>
          <p:cNvPr id="7" name="Picture 6" descr="Monogram_blue_sm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  <p:sp>
        <p:nvSpPr>
          <p:cNvPr id="6" name="Date Placeholder 1" descr="CONFIDENTIAL_TAG_0xFFEE"/>
          <p:cNvSpPr txBox="1">
            <a:spLocks/>
          </p:cNvSpPr>
          <p:nvPr/>
        </p:nvSpPr>
        <p:spPr>
          <a:xfrm>
            <a:off x="1898127" y="6398952"/>
            <a:ext cx="5712492" cy="41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>
              <a:defRPr/>
            </a:pPr>
            <a:r>
              <a:rPr lang="en-GB" sz="1100" b="1" dirty="0" smtClean="0">
                <a:solidFill>
                  <a:srgbClr val="454545"/>
                </a:solidFill>
              </a:rPr>
              <a:t>GE Internal </a:t>
            </a:r>
            <a:r>
              <a:rPr lang="en-GB" sz="1100" dirty="0" smtClean="0">
                <a:solidFill>
                  <a:srgbClr val="454545"/>
                </a:solidFill>
              </a:rPr>
              <a:t>- For internal distribution only.</a:t>
            </a:r>
            <a:r>
              <a:rPr lang="en-GB" sz="1000" dirty="0" smtClean="0">
                <a:solidFill>
                  <a:srgbClr val="454545"/>
                </a:solidFill>
              </a:rPr>
              <a:t/>
            </a:r>
            <a:br>
              <a:rPr lang="en-GB" sz="1000" dirty="0" smtClean="0">
                <a:solidFill>
                  <a:srgbClr val="454545"/>
                </a:solidFill>
              </a:rPr>
            </a:br>
            <a:r>
              <a:rPr lang="en-US" sz="1000" dirty="0" smtClean="0">
                <a:solidFill>
                  <a:srgbClr val="454545"/>
                </a:solidFill>
              </a:rPr>
              <a:t>© 2015 General Electric Company - All rights reserved</a:t>
            </a:r>
            <a:endParaRPr lang="en-GB" sz="1000" dirty="0">
              <a:solidFill>
                <a:srgbClr val="454545"/>
              </a:solidFill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8181469" y="6351632"/>
            <a:ext cx="548640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r"/>
            <a:fld id="{95990F28-EF56-40AF-B6C1-2CF755EA3890}" type="slidenum">
              <a:rPr lang="en-US" sz="900">
                <a:solidFill>
                  <a:srgbClr val="454545"/>
                </a:solidFill>
              </a:rPr>
              <a:pPr algn="r"/>
              <a:t>‹#›</a:t>
            </a:fld>
            <a:r>
              <a:rPr lang="en-US" sz="900" dirty="0">
                <a:solidFill>
                  <a:srgbClr val="45454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744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55" r:id="rId2"/>
    <p:sldLayoutId id="2147483956" r:id="rId3"/>
    <p:sldLayoutId id="2147483954" r:id="rId4"/>
    <p:sldLayoutId id="2147484028" r:id="rId5"/>
    <p:sldLayoutId id="2147483957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8" r:id="rId14"/>
    <p:sldLayoutId id="2147483959" r:id="rId15"/>
    <p:sldLayoutId id="2147483960" r:id="rId16"/>
    <p:sldLayoutId id="2147483961" r:id="rId17"/>
    <p:sldLayoutId id="2147483962" r:id="rId18"/>
    <p:sldLayoutId id="2147483963" r:id="rId19"/>
    <p:sldLayoutId id="2147483946" r:id="rId20"/>
    <p:sldLayoutId id="2147483964" r:id="rId2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GE Inspira Pitch"/>
          <a:ea typeface="+mj-ea"/>
          <a:cs typeface="GE Inspira Pitch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buFont typeface="Arial"/>
        <a:buNone/>
        <a:defRPr sz="2600" kern="1200">
          <a:solidFill>
            <a:schemeClr val="tx1"/>
          </a:solidFill>
          <a:latin typeface="GE Inspira Pitch"/>
          <a:ea typeface="+mn-ea"/>
          <a:cs typeface="GE Inspira Pitch"/>
        </a:defRPr>
      </a:lvl1pPr>
      <a:lvl2pPr marL="225425" indent="-225425" algn="l" defTabSz="4572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2600" kern="1200" baseline="0">
          <a:solidFill>
            <a:schemeClr val="tx1"/>
          </a:solidFill>
          <a:latin typeface="GE Inspira Pitch"/>
          <a:ea typeface="+mn-ea"/>
          <a:cs typeface="GE Inspira Pitch"/>
        </a:defRPr>
      </a:lvl2pPr>
      <a:lvl3pPr marL="461963" indent="-234950" algn="l" defTabSz="457200" rtl="0" eaLnBrk="1" latinLnBrk="0" hangingPunct="1">
        <a:lnSpc>
          <a:spcPct val="100000"/>
        </a:lnSpc>
        <a:spcBef>
          <a:spcPts val="600"/>
        </a:spcBef>
        <a:buFont typeface="Lucida Grande"/>
        <a:buChar char="–"/>
        <a:defRPr sz="2150" kern="1200">
          <a:solidFill>
            <a:schemeClr val="tx1"/>
          </a:solidFill>
          <a:latin typeface="GE Inspira Pitch"/>
          <a:ea typeface="+mn-ea"/>
          <a:cs typeface="GE Inspira Pitch"/>
        </a:defRPr>
      </a:lvl3pPr>
      <a:lvl4pPr marL="687388" indent="-225425" algn="l" defTabSz="4572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2150" kern="1200">
          <a:solidFill>
            <a:schemeClr val="tx1"/>
          </a:solidFill>
          <a:latin typeface="GE Inspira Pitch"/>
          <a:ea typeface="+mn-ea"/>
          <a:cs typeface="GE Inspira Pitch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3000" kern="1200">
          <a:solidFill>
            <a:schemeClr val="tx1"/>
          </a:solidFill>
          <a:latin typeface="GE Inspira Pitch"/>
          <a:ea typeface="+mn-ea"/>
          <a:cs typeface="GE Inspira Pitch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11480" y="365760"/>
            <a:ext cx="8311896" cy="785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11480" y="1151053"/>
            <a:ext cx="8311896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  <p:pic>
        <p:nvPicPr>
          <p:cNvPr id="7" name="Picture 6" descr="Monogram_blue_sm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  <p:sp>
        <p:nvSpPr>
          <p:cNvPr id="6" name="Date Placeholder 1" descr="CONFIDENTIAL_TAG_0xFFEE"/>
          <p:cNvSpPr txBox="1">
            <a:spLocks/>
          </p:cNvSpPr>
          <p:nvPr/>
        </p:nvSpPr>
        <p:spPr>
          <a:xfrm>
            <a:off x="1976854" y="6416618"/>
            <a:ext cx="5464956" cy="41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b="1" dirty="0" smtClean="0">
                <a:solidFill>
                  <a:schemeClr val="tx1"/>
                </a:solidFill>
              </a:rPr>
              <a:t>GE Confidential </a:t>
            </a:r>
            <a:r>
              <a:rPr lang="en-GB" sz="1100" b="0" dirty="0" smtClean="0">
                <a:solidFill>
                  <a:schemeClr val="tx1"/>
                </a:solidFill>
              </a:rPr>
              <a:t>- </a:t>
            </a:r>
            <a:r>
              <a:rPr lang="en-US" sz="1100" dirty="0" smtClean="0">
                <a:solidFill>
                  <a:schemeClr val="tx1"/>
                </a:solidFill>
              </a:rPr>
              <a:t>Distribution authorized to individuals with need to know only.</a:t>
            </a:r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© 2015 General Electric Company - All rights reserved</a:t>
            </a: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8181469" y="6351632"/>
            <a:ext cx="548640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r"/>
            <a:fld id="{95990F28-EF56-40AF-B6C1-2CF755EA3890}" type="slidenum">
              <a:rPr lang="en-US" sz="900">
                <a:solidFill>
                  <a:srgbClr val="454545"/>
                </a:solidFill>
              </a:rPr>
              <a:pPr algn="r"/>
              <a:t>‹#›</a:t>
            </a:fld>
            <a:r>
              <a:rPr lang="en-US" sz="900" dirty="0">
                <a:solidFill>
                  <a:srgbClr val="45454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637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76" r:id="rId2"/>
    <p:sldLayoutId id="2147483977" r:id="rId3"/>
    <p:sldLayoutId id="2147483975" r:id="rId4"/>
    <p:sldLayoutId id="2147484029" r:id="rId5"/>
    <p:sldLayoutId id="2147483978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9" r:id="rId14"/>
    <p:sldLayoutId id="2147483980" r:id="rId15"/>
    <p:sldLayoutId id="2147483981" r:id="rId16"/>
    <p:sldLayoutId id="2147483982" r:id="rId17"/>
    <p:sldLayoutId id="2147483983" r:id="rId18"/>
    <p:sldLayoutId id="2147483984" r:id="rId19"/>
    <p:sldLayoutId id="2147483967" r:id="rId20"/>
    <p:sldLayoutId id="2147483985" r:id="rId2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GE Inspira Pitch"/>
          <a:ea typeface="+mj-ea"/>
          <a:cs typeface="GE Inspira Pitch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buFont typeface="Arial"/>
        <a:buNone/>
        <a:defRPr sz="2600" kern="1200">
          <a:solidFill>
            <a:schemeClr val="tx1"/>
          </a:solidFill>
          <a:latin typeface="GE Inspira Pitch"/>
          <a:ea typeface="+mn-ea"/>
          <a:cs typeface="GE Inspira Pitch"/>
        </a:defRPr>
      </a:lvl1pPr>
      <a:lvl2pPr marL="225425" indent="-225425" algn="l" defTabSz="4572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2600" kern="1200" baseline="0">
          <a:solidFill>
            <a:schemeClr val="tx1"/>
          </a:solidFill>
          <a:latin typeface="GE Inspira Pitch"/>
          <a:ea typeface="+mn-ea"/>
          <a:cs typeface="GE Inspira Pitch"/>
        </a:defRPr>
      </a:lvl2pPr>
      <a:lvl3pPr marL="461963" indent="-234950" algn="l" defTabSz="457200" rtl="0" eaLnBrk="1" latinLnBrk="0" hangingPunct="1">
        <a:lnSpc>
          <a:spcPct val="100000"/>
        </a:lnSpc>
        <a:spcBef>
          <a:spcPts val="600"/>
        </a:spcBef>
        <a:buFont typeface="Lucida Grande"/>
        <a:buChar char="–"/>
        <a:defRPr sz="2150" kern="1200">
          <a:solidFill>
            <a:schemeClr val="tx1"/>
          </a:solidFill>
          <a:latin typeface="GE Inspira Pitch"/>
          <a:ea typeface="+mn-ea"/>
          <a:cs typeface="GE Inspira Pitch"/>
        </a:defRPr>
      </a:lvl3pPr>
      <a:lvl4pPr marL="687388" indent="-225425" algn="l" defTabSz="4572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2150" kern="1200">
          <a:solidFill>
            <a:schemeClr val="tx1"/>
          </a:solidFill>
          <a:latin typeface="GE Inspira Pitch"/>
          <a:ea typeface="+mn-ea"/>
          <a:cs typeface="GE Inspira Pitch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3000" kern="1200">
          <a:solidFill>
            <a:schemeClr val="tx1"/>
          </a:solidFill>
          <a:latin typeface="GE Inspira Pitch"/>
          <a:ea typeface="+mn-ea"/>
          <a:cs typeface="GE Inspira Pitch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11480" y="365760"/>
            <a:ext cx="8311896" cy="785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11480" y="1151053"/>
            <a:ext cx="8311896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  <p:pic>
        <p:nvPicPr>
          <p:cNvPr id="7" name="Picture 6" descr="Monogram_blue_sm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  <p:sp>
        <p:nvSpPr>
          <p:cNvPr id="6" name="Date Placeholder 1" descr="CONFIDENTIAL_TAG_0xFFEE"/>
          <p:cNvSpPr txBox="1">
            <a:spLocks/>
          </p:cNvSpPr>
          <p:nvPr/>
        </p:nvSpPr>
        <p:spPr>
          <a:xfrm>
            <a:off x="2053343" y="6457258"/>
            <a:ext cx="5599481" cy="41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>
              <a:defRPr/>
            </a:pPr>
            <a:r>
              <a:rPr lang="en-GB" sz="1100" b="1" dirty="0" smtClean="0">
                <a:solidFill>
                  <a:schemeClr val="tx1"/>
                </a:solidFill>
              </a:rPr>
              <a:t>GE Restricted</a:t>
            </a:r>
            <a:r>
              <a:rPr lang="en-GB" sz="1100" b="0" dirty="0" smtClean="0">
                <a:solidFill>
                  <a:schemeClr val="tx1"/>
                </a:solidFill>
              </a:rPr>
              <a:t> - </a:t>
            </a:r>
            <a:r>
              <a:rPr lang="en-US" sz="1100" dirty="0" smtClean="0">
                <a:solidFill>
                  <a:schemeClr val="tx1"/>
                </a:solidFill>
              </a:rPr>
              <a:t>Distribution authorized to named individuals only</a:t>
            </a:r>
            <a:r>
              <a:rPr lang="en-GB" sz="1100" dirty="0" smtClean="0">
                <a:solidFill>
                  <a:schemeClr val="tx1"/>
                </a:solidFill>
              </a:rPr>
              <a:t>.</a:t>
            </a:r>
          </a:p>
          <a:p>
            <a:pPr algn="ctr"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© 2015 General Electric Company - All rights reserved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8181469" y="6351632"/>
            <a:ext cx="548640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r"/>
            <a:fld id="{95990F28-EF56-40AF-B6C1-2CF755EA3890}" type="slidenum">
              <a:rPr lang="en-US" sz="900">
                <a:solidFill>
                  <a:srgbClr val="454545"/>
                </a:solidFill>
              </a:rPr>
              <a:pPr algn="r"/>
              <a:t>‹#›</a:t>
            </a:fld>
            <a:r>
              <a:rPr lang="en-US" sz="900" dirty="0">
                <a:solidFill>
                  <a:srgbClr val="45454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544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97" r:id="rId2"/>
    <p:sldLayoutId id="2147483998" r:id="rId3"/>
    <p:sldLayoutId id="2147483996" r:id="rId4"/>
    <p:sldLayoutId id="2147484030" r:id="rId5"/>
    <p:sldLayoutId id="2147483999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4000" r:id="rId14"/>
    <p:sldLayoutId id="2147484001" r:id="rId15"/>
    <p:sldLayoutId id="2147484002" r:id="rId16"/>
    <p:sldLayoutId id="2147484003" r:id="rId17"/>
    <p:sldLayoutId id="2147484004" r:id="rId18"/>
    <p:sldLayoutId id="2147484005" r:id="rId19"/>
    <p:sldLayoutId id="2147483988" r:id="rId20"/>
    <p:sldLayoutId id="2147484006" r:id="rId2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GE Inspira Pitch"/>
          <a:ea typeface="+mj-ea"/>
          <a:cs typeface="GE Inspira Pitch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buFont typeface="Arial"/>
        <a:buNone/>
        <a:defRPr sz="2600" kern="1200">
          <a:solidFill>
            <a:schemeClr val="tx1"/>
          </a:solidFill>
          <a:latin typeface="GE Inspira Pitch"/>
          <a:ea typeface="+mn-ea"/>
          <a:cs typeface="GE Inspira Pitch"/>
        </a:defRPr>
      </a:lvl1pPr>
      <a:lvl2pPr marL="225425" indent="-225425" algn="l" defTabSz="4572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2600" kern="1200" baseline="0">
          <a:solidFill>
            <a:schemeClr val="tx1"/>
          </a:solidFill>
          <a:latin typeface="GE Inspira Pitch"/>
          <a:ea typeface="+mn-ea"/>
          <a:cs typeface="GE Inspira Pitch"/>
        </a:defRPr>
      </a:lvl2pPr>
      <a:lvl3pPr marL="461963" indent="-234950" algn="l" defTabSz="457200" rtl="0" eaLnBrk="1" latinLnBrk="0" hangingPunct="1">
        <a:lnSpc>
          <a:spcPct val="100000"/>
        </a:lnSpc>
        <a:spcBef>
          <a:spcPts val="600"/>
        </a:spcBef>
        <a:buFont typeface="Lucida Grande"/>
        <a:buChar char="–"/>
        <a:defRPr sz="2150" kern="1200">
          <a:solidFill>
            <a:schemeClr val="tx1"/>
          </a:solidFill>
          <a:latin typeface="GE Inspira Pitch"/>
          <a:ea typeface="+mn-ea"/>
          <a:cs typeface="GE Inspira Pitch"/>
        </a:defRPr>
      </a:lvl3pPr>
      <a:lvl4pPr marL="687388" indent="-225425" algn="l" defTabSz="4572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2150" kern="1200">
          <a:solidFill>
            <a:schemeClr val="tx1"/>
          </a:solidFill>
          <a:latin typeface="GE Inspira Pitch"/>
          <a:ea typeface="+mn-ea"/>
          <a:cs typeface="GE Inspira Pitch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3000" kern="1200">
          <a:solidFill>
            <a:schemeClr val="tx1"/>
          </a:solidFill>
          <a:latin typeface="GE Inspira Pitch"/>
          <a:ea typeface="+mn-ea"/>
          <a:cs typeface="GE Inspira Pitch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11480" y="365760"/>
            <a:ext cx="8311896" cy="785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11480" y="1151053"/>
            <a:ext cx="8311896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  <p:pic>
        <p:nvPicPr>
          <p:cNvPr id="7" name="Picture 6" descr="Monogram_blue_sm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  <p:sp>
        <p:nvSpPr>
          <p:cNvPr id="6" name="Date Placeholder 1" descr="CONFIDENTIAL_TAG_0xFFEE"/>
          <p:cNvSpPr txBox="1">
            <a:spLocks/>
          </p:cNvSpPr>
          <p:nvPr/>
        </p:nvSpPr>
        <p:spPr>
          <a:xfrm>
            <a:off x="2010671" y="6622472"/>
            <a:ext cx="5091182" cy="246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>
              <a:defRPr/>
            </a:pPr>
            <a:r>
              <a:rPr lang="en-US" sz="1000" dirty="0" smtClean="0">
                <a:solidFill>
                  <a:srgbClr val="454545"/>
                </a:solidFill>
              </a:rPr>
              <a:t>© 2015 General Electric Company - All rights reserved</a:t>
            </a:r>
            <a:endParaRPr lang="en-GB" sz="1000" dirty="0">
              <a:solidFill>
                <a:srgbClr val="454545"/>
              </a:solidFill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8181469" y="6351632"/>
            <a:ext cx="548640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r"/>
            <a:fld id="{95990F28-EF56-40AF-B6C1-2CF755EA3890}" type="slidenum">
              <a:rPr lang="en-US" sz="900">
                <a:solidFill>
                  <a:srgbClr val="454545"/>
                </a:solidFill>
              </a:rPr>
              <a:pPr algn="r"/>
              <a:t>‹#›</a:t>
            </a:fld>
            <a:r>
              <a:rPr lang="en-US" sz="900" dirty="0">
                <a:solidFill>
                  <a:srgbClr val="45454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073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18" r:id="rId2"/>
    <p:sldLayoutId id="2147484019" r:id="rId3"/>
    <p:sldLayoutId id="2147484017" r:id="rId4"/>
    <p:sldLayoutId id="2147484031" r:id="rId5"/>
    <p:sldLayoutId id="2147484020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5" r:id="rId12"/>
    <p:sldLayoutId id="2147484016" r:id="rId13"/>
    <p:sldLayoutId id="2147484021" r:id="rId14"/>
    <p:sldLayoutId id="2147484022" r:id="rId15"/>
    <p:sldLayoutId id="2147484023" r:id="rId16"/>
    <p:sldLayoutId id="2147484024" r:id="rId17"/>
    <p:sldLayoutId id="2147484025" r:id="rId18"/>
    <p:sldLayoutId id="2147484026" r:id="rId19"/>
    <p:sldLayoutId id="2147484009" r:id="rId20"/>
    <p:sldLayoutId id="2147484027" r:id="rId2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GE Inspira Pitch"/>
          <a:ea typeface="+mj-ea"/>
          <a:cs typeface="GE Inspira Pitch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buFont typeface="Arial"/>
        <a:buNone/>
        <a:defRPr sz="2600" kern="1200">
          <a:solidFill>
            <a:schemeClr val="tx1"/>
          </a:solidFill>
          <a:latin typeface="GE Inspira Pitch"/>
          <a:ea typeface="+mn-ea"/>
          <a:cs typeface="GE Inspira Pitch"/>
        </a:defRPr>
      </a:lvl1pPr>
      <a:lvl2pPr marL="225425" indent="-225425" algn="l" defTabSz="4572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2600" kern="1200" baseline="0">
          <a:solidFill>
            <a:schemeClr val="tx1"/>
          </a:solidFill>
          <a:latin typeface="GE Inspira Pitch"/>
          <a:ea typeface="+mn-ea"/>
          <a:cs typeface="GE Inspira Pitch"/>
        </a:defRPr>
      </a:lvl2pPr>
      <a:lvl3pPr marL="461963" indent="-234950" algn="l" defTabSz="457200" rtl="0" eaLnBrk="1" latinLnBrk="0" hangingPunct="1">
        <a:lnSpc>
          <a:spcPct val="100000"/>
        </a:lnSpc>
        <a:spcBef>
          <a:spcPts val="600"/>
        </a:spcBef>
        <a:buFont typeface="Lucida Grande"/>
        <a:buChar char="–"/>
        <a:defRPr sz="2150" kern="1200">
          <a:solidFill>
            <a:schemeClr val="tx1"/>
          </a:solidFill>
          <a:latin typeface="GE Inspira Pitch"/>
          <a:ea typeface="+mn-ea"/>
          <a:cs typeface="GE Inspira Pitch"/>
        </a:defRPr>
      </a:lvl3pPr>
      <a:lvl4pPr marL="687388" indent="-225425" algn="l" defTabSz="4572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2150" kern="1200">
          <a:solidFill>
            <a:schemeClr val="tx1"/>
          </a:solidFill>
          <a:latin typeface="GE Inspira Pitch"/>
          <a:ea typeface="+mn-ea"/>
          <a:cs typeface="GE Inspira Pitch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3000" kern="1200">
          <a:solidFill>
            <a:schemeClr val="tx1"/>
          </a:solidFill>
          <a:latin typeface="GE Inspira Pitch"/>
          <a:ea typeface="+mn-ea"/>
          <a:cs typeface="GE Inspira Pitch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4805" y="2781944"/>
            <a:ext cx="8311896" cy="1618488"/>
          </a:xfrm>
        </p:spPr>
        <p:txBody>
          <a:bodyPr/>
          <a:lstStyle/>
          <a:p>
            <a:r>
              <a:rPr lang="en-US" dirty="0" smtClean="0"/>
              <a:t>Turbine as a Sensor Analytics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9768" y="4547584"/>
            <a:ext cx="6744030" cy="740664"/>
          </a:xfrm>
        </p:spPr>
        <p:txBody>
          <a:bodyPr/>
          <a:lstStyle/>
          <a:p>
            <a:r>
              <a:rPr lang="en-US" dirty="0"/>
              <a:t>Mark Lynass</a:t>
            </a:r>
          </a:p>
          <a:p>
            <a:r>
              <a:rPr lang="en-US" dirty="0" smtClean="0"/>
              <a:t>Scott Evans, Yunwen Xu </a:t>
            </a:r>
          </a:p>
          <a:p>
            <a:r>
              <a:rPr lang="en-US" dirty="0" smtClean="0"/>
              <a:t>Sara </a:t>
            </a:r>
            <a:r>
              <a:rPr lang="en-US" dirty="0"/>
              <a:t>Delport, Samuel </a:t>
            </a:r>
            <a:r>
              <a:rPr lang="en-US" dirty="0" smtClean="0"/>
              <a:t>Davoust</a:t>
            </a:r>
          </a:p>
          <a:p>
            <a:r>
              <a:rPr lang="en-US" dirty="0" smtClean="0"/>
              <a:t>Murray Fisher </a:t>
            </a:r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7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56" y="202891"/>
            <a:ext cx="8311896" cy="785293"/>
          </a:xfrm>
        </p:spPr>
        <p:txBody>
          <a:bodyPr/>
          <a:lstStyle/>
          <a:p>
            <a:r>
              <a:rPr lang="en-US" sz="2800" dirty="0" smtClean="0"/>
              <a:t>Sample </a:t>
            </a:r>
            <a:r>
              <a:rPr lang="en-US" sz="2800" dirty="0" smtClean="0">
                <a:solidFill>
                  <a:srgbClr val="0000FF"/>
                </a:solidFill>
              </a:rPr>
              <a:t>(a, b) </a:t>
            </a:r>
            <a:r>
              <a:rPr lang="en-US" sz="2800" dirty="0" smtClean="0"/>
              <a:t>based on </a:t>
            </a:r>
            <a:r>
              <a:rPr lang="en-US" sz="2800" dirty="0" smtClean="0">
                <a:solidFill>
                  <a:srgbClr val="0000FF"/>
                </a:solidFill>
              </a:rPr>
              <a:t>joint</a:t>
            </a:r>
            <a:r>
              <a:rPr lang="en-US" sz="2800" dirty="0" smtClean="0"/>
              <a:t> distribution</a:t>
            </a:r>
            <a:endParaRPr lang="en-US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9" t="9226"/>
          <a:stretch/>
        </p:blipFill>
        <p:spPr bwMode="auto">
          <a:xfrm>
            <a:off x="1967991" y="4617150"/>
            <a:ext cx="5807193" cy="187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9876" y="14630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6956" y="3998582"/>
            <a:ext cx="8590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Sample density, veer and TI from </a:t>
            </a:r>
            <a:r>
              <a:rPr lang="en-US" sz="2800" dirty="0" smtClean="0">
                <a:solidFill>
                  <a:srgbClr val="0000FF"/>
                </a:solidFill>
              </a:rPr>
              <a:t>marginal</a:t>
            </a:r>
            <a:r>
              <a:rPr lang="en-US" sz="2800" dirty="0" smtClean="0"/>
              <a:t> distribution</a:t>
            </a:r>
            <a:endParaRPr lang="en-US" sz="2800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43" y="595538"/>
            <a:ext cx="6108569" cy="3415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4422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56" y="122928"/>
            <a:ext cx="8311896" cy="785293"/>
          </a:xfrm>
        </p:spPr>
        <p:txBody>
          <a:bodyPr/>
          <a:lstStyle/>
          <a:p>
            <a:r>
              <a:rPr lang="en-US" dirty="0" smtClean="0"/>
              <a:t>Neural Network to Reconstruct Power Estimation Relationship in FLEX5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182" y="900680"/>
            <a:ext cx="5538107" cy="2497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09" y="4028394"/>
            <a:ext cx="427672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9340"/>
            <a:ext cx="4546660" cy="589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50674" y="4601094"/>
            <a:ext cx="4618512" cy="241069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978870" y="1602558"/>
            <a:ext cx="873312" cy="2347432"/>
            <a:chOff x="2978870" y="1498863"/>
            <a:chExt cx="873312" cy="2347432"/>
          </a:xfrm>
        </p:grpSpPr>
        <p:sp>
          <p:nvSpPr>
            <p:cNvPr id="4" name="Down Arrow 3"/>
            <p:cNvSpPr/>
            <p:nvPr/>
          </p:nvSpPr>
          <p:spPr>
            <a:xfrm>
              <a:off x="2978870" y="1498863"/>
              <a:ext cx="873312" cy="234743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2329330" y="2418027"/>
              <a:ext cx="2172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Intelligent Sampling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9260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896" y="214931"/>
            <a:ext cx="8311896" cy="785293"/>
          </a:xfrm>
        </p:spPr>
        <p:txBody>
          <a:bodyPr/>
          <a:lstStyle/>
          <a:p>
            <a:r>
              <a:rPr lang="en-US" dirty="0" smtClean="0"/>
              <a:t>NN Performance on Field Data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067" y="3952196"/>
            <a:ext cx="427672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666" y="736147"/>
            <a:ext cx="534352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6146"/>
            <a:ext cx="4234543" cy="3227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234543" y="4488873"/>
            <a:ext cx="4618512" cy="241069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Final Shear Estimation Pitch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85801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29768" y="5056631"/>
            <a:ext cx="6300216" cy="740664"/>
          </a:xfrm>
        </p:spPr>
        <p:txBody>
          <a:bodyPr/>
          <a:lstStyle/>
          <a:p>
            <a:r>
              <a:rPr lang="en-US" dirty="0" smtClean="0"/>
              <a:t>Scott Evans, Yunwen Xu, Sara Delport</a:t>
            </a:r>
          </a:p>
          <a:p>
            <a:r>
              <a:rPr lang="en-US" dirty="0" smtClean="0"/>
              <a:t>Mark Lynass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4805" y="3319272"/>
            <a:ext cx="8311896" cy="1618488"/>
          </a:xfrm>
        </p:spPr>
        <p:txBody>
          <a:bodyPr/>
          <a:lstStyle/>
          <a:p>
            <a:r>
              <a:rPr lang="en-US" sz="3200" dirty="0" smtClean="0"/>
              <a:t>Shear Estimation from Turbine Sensors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7609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/>
              <a:t>Observation based on Lubbock 5 speed </a:t>
            </a:r>
            <a:r>
              <a:rPr lang="en-US" sz="2400" dirty="0" err="1" smtClean="0"/>
              <a:t>metmast</a:t>
            </a:r>
            <a:endParaRPr lang="en-US" sz="2400" dirty="0" smtClean="0"/>
          </a:p>
          <a:p>
            <a:pPr lvl="2"/>
            <a:r>
              <a:rPr lang="en-US" sz="2000" dirty="0" smtClean="0"/>
              <a:t>Shear type is a driver of power variability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 smtClean="0"/>
              <a:t>Analysis performed using onboard turbine sensors (e.g. loads)</a:t>
            </a:r>
          </a:p>
          <a:p>
            <a:pPr lvl="2"/>
            <a:r>
              <a:rPr lang="en-US" sz="2000" dirty="0" smtClean="0"/>
              <a:t>Shear inference</a:t>
            </a:r>
          </a:p>
          <a:p>
            <a:pPr lvl="2"/>
            <a:r>
              <a:rPr lang="en-US" sz="2000" dirty="0" smtClean="0"/>
              <a:t>Opportunities in AEP optimization, </a:t>
            </a:r>
            <a:r>
              <a:rPr lang="en-US" sz="2000" dirty="0" err="1" smtClean="0"/>
              <a:t>lifing</a:t>
            </a:r>
            <a:r>
              <a:rPr lang="en-US" sz="2000" dirty="0" smtClean="0"/>
              <a:t>, Farm Controls….</a:t>
            </a:r>
          </a:p>
        </p:txBody>
      </p:sp>
    </p:spTree>
    <p:extLst>
      <p:ext uri="{BB962C8B-B14F-4D97-AF65-F5344CB8AC3E}">
        <p14:creationId xmlns:p14="http://schemas.microsoft.com/office/powerpoint/2010/main" val="120272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Observation from Lubbock Metmast Analysis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6220" y="1084232"/>
            <a:ext cx="41374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Shear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Power differential driven by Shear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Low-level-jet  ~~ under production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Flat  </a:t>
            </a:r>
            <a:r>
              <a:rPr lang="en-US" sz="1600" dirty="0"/>
              <a:t>~~ </a:t>
            </a:r>
            <a:r>
              <a:rPr lang="en-US" sz="1600" dirty="0" smtClean="0"/>
              <a:t>over production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73057"/>
              </p:ext>
            </p:extLst>
          </p:nvPr>
        </p:nvGraphicFramePr>
        <p:xfrm>
          <a:off x="436220" y="1429738"/>
          <a:ext cx="3778986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4414"/>
                <a:gridCol w="910594"/>
                <a:gridCol w="1095439"/>
                <a:gridCol w="539544"/>
                <a:gridCol w="538995"/>
              </a:tblGrid>
              <a:tr h="221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 law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Low-level-jet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221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Portion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79%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14.5%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4.5%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2%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61" y="3798311"/>
            <a:ext cx="4510951" cy="268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042362" y="984076"/>
            <a:ext cx="3433371" cy="2523436"/>
            <a:chOff x="4819141" y="4126216"/>
            <a:chExt cx="3250204" cy="2671422"/>
          </a:xfrm>
        </p:grpSpPr>
        <p:grpSp>
          <p:nvGrpSpPr>
            <p:cNvPr id="11" name="Group 10"/>
            <p:cNvGrpSpPr/>
            <p:nvPr/>
          </p:nvGrpSpPr>
          <p:grpSpPr>
            <a:xfrm>
              <a:off x="4819141" y="4267361"/>
              <a:ext cx="3026057" cy="2530277"/>
              <a:chOff x="4819141" y="4267361"/>
              <a:chExt cx="3026057" cy="2530277"/>
            </a:xfrm>
          </p:grpSpPr>
          <p:pic>
            <p:nvPicPr>
              <p:cNvPr id="13" name="Picture 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6784" y="4286329"/>
                <a:ext cx="908414" cy="14630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03059" y="4286329"/>
                <a:ext cx="696856" cy="14630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0568" y="4267361"/>
                <a:ext cx="696856" cy="14630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930798" y="5749544"/>
                <a:ext cx="914400" cy="892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Flat</a:t>
                </a:r>
              </a:p>
              <a:p>
                <a:r>
                  <a:rPr lang="en-US" sz="1200" dirty="0" smtClean="0"/>
                  <a:t>Flatter than power law</a:t>
                </a:r>
                <a:endParaRPr lang="en-US" sz="12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19141" y="5758242"/>
                <a:ext cx="1052653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 smtClean="0"/>
                  <a:t>PowerLaw</a:t>
                </a:r>
                <a:endParaRPr lang="en-US" sz="1400" dirty="0" smtClean="0"/>
              </a:p>
              <a:p>
                <a:r>
                  <a:rPr lang="en-US" sz="1200" dirty="0" smtClean="0"/>
                  <a:t>Normal shear</a:t>
                </a:r>
                <a:endParaRPr lang="en-US" sz="12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785374" y="5720420"/>
                <a:ext cx="12510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 smtClean="0"/>
                  <a:t>LowLevelJet</a:t>
                </a:r>
                <a:r>
                  <a:rPr lang="en-US" sz="1400" dirty="0" smtClean="0"/>
                  <a:t> (LLJ)</a:t>
                </a:r>
              </a:p>
              <a:p>
                <a:r>
                  <a:rPr lang="en-US" sz="1200" dirty="0" smtClean="0"/>
                  <a:t>Larger curvature than power law</a:t>
                </a:r>
                <a:endParaRPr lang="en-US" sz="1200" dirty="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4819143" y="4126216"/>
              <a:ext cx="3250202" cy="2570629"/>
            </a:xfrm>
            <a:prstGeom prst="round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7380" y="4033966"/>
            <a:ext cx="3966719" cy="2349611"/>
            <a:chOff x="342354" y="4059140"/>
            <a:chExt cx="3966719" cy="2349611"/>
          </a:xfrm>
        </p:grpSpPr>
        <p:pic>
          <p:nvPicPr>
            <p:cNvPr id="10" name="Picture 6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4" t="4782" r="1791" b="2019"/>
            <a:stretch/>
          </p:blipFill>
          <p:spPr bwMode="auto">
            <a:xfrm>
              <a:off x="342354" y="4059140"/>
              <a:ext cx="3966719" cy="2349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Arrow Connector 18"/>
            <p:cNvCxnSpPr/>
            <p:nvPr/>
          </p:nvCxnSpPr>
          <p:spPr>
            <a:xfrm flipV="1">
              <a:off x="2725593" y="5016800"/>
              <a:ext cx="0" cy="317421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8231" y="5438555"/>
              <a:ext cx="17264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Power difference </a:t>
              </a:r>
              <a:endPara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2730619" y="4781308"/>
            <a:ext cx="1662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730620" y="4991626"/>
            <a:ext cx="1662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697859" y="4951658"/>
            <a:ext cx="68014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743202" y="4549354"/>
            <a:ext cx="0" cy="231954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76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Classification</a:t>
            </a:r>
            <a:r>
              <a:rPr lang="en-US" sz="2800" dirty="0" smtClean="0"/>
              <a:t> </a:t>
            </a:r>
            <a:r>
              <a:rPr lang="en-US" sz="2800" b="1" dirty="0" smtClean="0"/>
              <a:t>Formulation</a:t>
            </a:r>
            <a:endParaRPr lang="en-US" sz="28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11163" y="1028505"/>
            <a:ext cx="8311896" cy="3383280"/>
          </a:xfrm>
        </p:spPr>
        <p:txBody>
          <a:bodyPr/>
          <a:lstStyle/>
          <a:p>
            <a:pPr lvl="1"/>
            <a:r>
              <a:rPr lang="en-US" sz="2000" dirty="0" smtClean="0"/>
              <a:t>Motivation</a:t>
            </a:r>
          </a:p>
          <a:p>
            <a:pPr marL="227013" lvl="2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S</a:t>
            </a:r>
            <a:r>
              <a:rPr lang="en-US" sz="1800" b="1" dirty="0" smtClean="0">
                <a:solidFill>
                  <a:srgbClr val="FF0000"/>
                </a:solidFill>
              </a:rPr>
              <a:t>hear profile is a main driver for power performance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>
              <a:solidFill>
                <a:srgbClr val="FF0000"/>
              </a:solidFill>
            </a:endParaRPr>
          </a:p>
          <a:p>
            <a:pPr lvl="2"/>
            <a:r>
              <a:rPr lang="en-US" sz="1800" dirty="0" smtClean="0"/>
              <a:t>Every two classes are statistically different (except power law vs. other)</a:t>
            </a:r>
          </a:p>
          <a:p>
            <a:pPr lvl="2"/>
            <a:r>
              <a:rPr lang="en-US" sz="1800" dirty="0" smtClean="0"/>
              <a:t>Can we identify the classes (especially LLJ) from load sensor signals?</a:t>
            </a:r>
          </a:p>
          <a:p>
            <a:pPr lvl="2"/>
            <a:endParaRPr lang="en-US" sz="1800" dirty="0"/>
          </a:p>
          <a:p>
            <a:r>
              <a:rPr lang="en-US" sz="2000" dirty="0"/>
              <a:t>Statement and objective</a:t>
            </a:r>
          </a:p>
          <a:p>
            <a:pPr marL="227013" lvl="2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Use load sensors signal to predict wind shear </a:t>
            </a:r>
            <a:r>
              <a:rPr lang="en-US" sz="1800" b="1" dirty="0" smtClean="0">
                <a:solidFill>
                  <a:srgbClr val="FF0000"/>
                </a:solidFill>
              </a:rPr>
              <a:t>profiles</a:t>
            </a:r>
            <a:r>
              <a:rPr lang="en-US" sz="1800" b="1" dirty="0">
                <a:solidFill>
                  <a:schemeClr val="tx2"/>
                </a:solidFill>
              </a:rPr>
              <a:t/>
            </a:r>
            <a:br>
              <a:rPr lang="en-US" sz="1800" b="1" dirty="0">
                <a:solidFill>
                  <a:schemeClr val="tx2"/>
                </a:solidFill>
              </a:rPr>
            </a:br>
            <a:endParaRPr lang="en-US" sz="2250" b="1" dirty="0" smtClean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3521" y="4118355"/>
            <a:ext cx="1342034" cy="18466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X</a:t>
            </a:r>
          </a:p>
          <a:p>
            <a:r>
              <a:rPr lang="en-US" sz="1600" dirty="0" err="1" smtClean="0"/>
              <a:t>Nodd</a:t>
            </a:r>
            <a:endParaRPr lang="en-US" sz="1600" dirty="0" smtClean="0"/>
          </a:p>
          <a:p>
            <a:r>
              <a:rPr lang="en-US" sz="1600" dirty="0" smtClean="0"/>
              <a:t>Pitch</a:t>
            </a:r>
          </a:p>
          <a:p>
            <a:r>
              <a:rPr lang="en-US" sz="1600" dirty="0" smtClean="0"/>
              <a:t>Yaw</a:t>
            </a:r>
          </a:p>
          <a:p>
            <a:r>
              <a:rPr lang="en-US" sz="1600" dirty="0" smtClean="0"/>
              <a:t>RPM</a:t>
            </a:r>
          </a:p>
          <a:p>
            <a:r>
              <a:rPr lang="en-US" sz="1600" dirty="0" err="1" smtClean="0"/>
              <a:t>P_el</a:t>
            </a:r>
            <a:endParaRPr lang="en-US" sz="1600" dirty="0" smtClean="0"/>
          </a:p>
          <a:p>
            <a:r>
              <a:rPr lang="en-US" sz="1600" dirty="0" smtClean="0"/>
              <a:t>MBC </a:t>
            </a:r>
            <a:r>
              <a:rPr lang="en-US" sz="1600" dirty="0" err="1" smtClean="0"/>
              <a:t>V_estim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588603" y="4118355"/>
            <a:ext cx="1228221" cy="13542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Y</a:t>
            </a:r>
          </a:p>
          <a:p>
            <a:r>
              <a:rPr lang="en-US" sz="1600" dirty="0" smtClean="0"/>
              <a:t>(Class label)</a:t>
            </a:r>
          </a:p>
          <a:p>
            <a:r>
              <a:rPr lang="en-US" sz="1600" dirty="0" err="1" smtClean="0"/>
              <a:t>PowerLaw</a:t>
            </a:r>
            <a:endParaRPr lang="en-US" sz="1600" dirty="0" smtClean="0"/>
          </a:p>
          <a:p>
            <a:r>
              <a:rPr lang="en-US" sz="1600" dirty="0" smtClean="0"/>
              <a:t>LLJ</a:t>
            </a:r>
          </a:p>
          <a:p>
            <a:r>
              <a:rPr lang="en-US" sz="1600" dirty="0" smtClean="0"/>
              <a:t>Flat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878368" y="4795463"/>
            <a:ext cx="620201" cy="2462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13564" y="1856935"/>
            <a:ext cx="415007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7013" lvl="2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Low Level Jet </a:t>
            </a:r>
            <a:r>
              <a:rPr lang="en-US" dirty="0">
                <a:solidFill>
                  <a:schemeClr val="bg1"/>
                </a:solidFill>
              </a:rPr>
              <a:t>&lt; Power Law &lt; Flat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244" y="4029740"/>
            <a:ext cx="3901510" cy="202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943655" y="6034847"/>
            <a:ext cx="4987636" cy="3966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After Classified, We will infer Shear Parameter(s)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646" y="206734"/>
            <a:ext cx="2844108" cy="2087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479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Shear Estimation Process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750" y="1206408"/>
            <a:ext cx="4712003" cy="389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ounded Rectangle 40"/>
          <p:cNvSpPr/>
          <p:nvPr/>
        </p:nvSpPr>
        <p:spPr>
          <a:xfrm>
            <a:off x="5428438" y="1369650"/>
            <a:ext cx="1253765" cy="301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Inputs</a:t>
            </a:r>
            <a:endParaRPr lang="en-US" sz="1400" dirty="0"/>
          </a:p>
        </p:txBody>
      </p:sp>
      <p:sp>
        <p:nvSpPr>
          <p:cNvPr id="43" name="Rounded Rectangle 42"/>
          <p:cNvSpPr/>
          <p:nvPr/>
        </p:nvSpPr>
        <p:spPr>
          <a:xfrm>
            <a:off x="5428438" y="1814784"/>
            <a:ext cx="1253765" cy="2951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ML algorithm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20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0861" y="4033211"/>
            <a:ext cx="1916785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smtClean="0"/>
              <a:t>2 min averaged signal </a:t>
            </a:r>
            <a:endParaRPr lang="en-US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Signal from Load Sensors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Left Brace 2"/>
          <p:cNvSpPr/>
          <p:nvPr/>
        </p:nvSpPr>
        <p:spPr>
          <a:xfrm>
            <a:off x="1825117" y="4191036"/>
            <a:ext cx="232529" cy="21319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57775" y="4930199"/>
            <a:ext cx="15336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X: Available from load sensors</a:t>
            </a:r>
          </a:p>
          <a:p>
            <a:endParaRPr lang="en-US" sz="1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7" r="10382" b="35892"/>
          <a:stretch/>
        </p:blipFill>
        <p:spPr bwMode="auto">
          <a:xfrm>
            <a:off x="2234153" y="4155759"/>
            <a:ext cx="6414686" cy="227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7774" y="1028475"/>
            <a:ext cx="3840009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Turbine sensor </a:t>
            </a:r>
            <a:r>
              <a:rPr lang="en-US" dirty="0"/>
              <a:t>signal </a:t>
            </a:r>
            <a:r>
              <a:rPr lang="en-US" dirty="0" smtClean="0"/>
              <a:t>used to classify Shear Type and Infer Shear Parameters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086614" y="873788"/>
            <a:ext cx="3090192" cy="3067110"/>
            <a:chOff x="5856953" y="4054670"/>
            <a:chExt cx="2766818" cy="2746151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3" t="13750" r="5806" b="3944"/>
            <a:stretch/>
          </p:blipFill>
          <p:spPr bwMode="auto">
            <a:xfrm>
              <a:off x="5929460" y="4246946"/>
              <a:ext cx="2694311" cy="255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745201" y="4054670"/>
              <a:ext cx="15349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Variable importance</a:t>
              </a:r>
              <a:endParaRPr lang="en-US" sz="12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856953" y="4326979"/>
              <a:ext cx="586590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480767" y="4025741"/>
            <a:ext cx="8168072" cy="0"/>
          </a:xfrm>
          <a:prstGeom prst="line">
            <a:avLst/>
          </a:prstGeom>
          <a:ln w="190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69206" y="2253972"/>
            <a:ext cx="3840009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Most important Features are nodding 3C and Yaw 3C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5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Lubbock Analysis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923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51" y="214931"/>
            <a:ext cx="8311896" cy="785293"/>
          </a:xfrm>
        </p:spPr>
        <p:txBody>
          <a:bodyPr/>
          <a:lstStyle/>
          <a:p>
            <a:r>
              <a:rPr lang="en-US" sz="2800" b="1" dirty="0" smtClean="0"/>
              <a:t>Shear Estimation </a:t>
            </a:r>
            <a:r>
              <a:rPr lang="en-US" sz="2400" dirty="0"/>
              <a:t>- Random Forest 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02" y="831037"/>
            <a:ext cx="3549845" cy="2931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19" y="806385"/>
            <a:ext cx="2235544" cy="201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4485" y="1922782"/>
            <a:ext cx="2996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745AB"/>
                </a:solidFill>
              </a:rPr>
              <a:t>Shear Type Classification Result</a:t>
            </a:r>
            <a:endParaRPr lang="en-US" sz="1600" dirty="0">
              <a:solidFill>
                <a:srgbClr val="0745AB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799002" y="3098208"/>
            <a:ext cx="1591561" cy="661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6" idx="7"/>
          </p:cNvCxnSpPr>
          <p:nvPr/>
        </p:nvCxnSpPr>
        <p:spPr>
          <a:xfrm flipV="1">
            <a:off x="5157484" y="1687948"/>
            <a:ext cx="1678735" cy="150709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70" y="2359105"/>
            <a:ext cx="3304173" cy="1107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045616" y="5948313"/>
            <a:ext cx="6061436" cy="9096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905" y="3988388"/>
            <a:ext cx="6362859" cy="260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538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14" y="182083"/>
            <a:ext cx="8311896" cy="785293"/>
          </a:xfrm>
        </p:spPr>
        <p:txBody>
          <a:bodyPr/>
          <a:lstStyle/>
          <a:p>
            <a:r>
              <a:rPr lang="en-US" sz="2800" b="1" dirty="0" smtClean="0"/>
              <a:t>Performance Summary </a:t>
            </a:r>
            <a:r>
              <a:rPr lang="en-US" sz="2800" dirty="0"/>
              <a:t> </a:t>
            </a:r>
            <a:r>
              <a:rPr lang="en-US" sz="2400" dirty="0" smtClean="0"/>
              <a:t>- Random Forest 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90183" y="3856065"/>
            <a:ext cx="77995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496586" y="844825"/>
            <a:ext cx="0" cy="55139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41235" y="779245"/>
            <a:ext cx="2492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Shear Type classification</a:t>
            </a:r>
            <a:endParaRPr 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87223" y="1119012"/>
            <a:ext cx="29325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Confusion matrix </a:t>
            </a:r>
            <a:r>
              <a:rPr lang="en-US" sz="1400" dirty="0"/>
              <a:t/>
            </a:r>
            <a:br>
              <a:rPr lang="en-US" sz="1400" dirty="0"/>
            </a:br>
            <a:endParaRPr lang="en-US" sz="1200" dirty="0" smtClean="0"/>
          </a:p>
          <a:p>
            <a:endParaRPr lang="en-US" sz="1200" dirty="0" smtClean="0"/>
          </a:p>
          <a:p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Overall accuracy = 91.9% </a:t>
            </a:r>
            <a:endParaRPr lang="en-US" sz="1700" dirty="0"/>
          </a:p>
        </p:txBody>
      </p:sp>
      <p:sp>
        <p:nvSpPr>
          <p:cNvPr id="15" name="TextBox 14"/>
          <p:cNvSpPr txBox="1"/>
          <p:nvPr/>
        </p:nvSpPr>
        <p:spPr>
          <a:xfrm>
            <a:off x="5406158" y="798099"/>
            <a:ext cx="1774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Alpha estimation</a:t>
            </a:r>
            <a:endParaRPr 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583473" y="3953816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A estimation</a:t>
            </a:r>
            <a:endParaRPr lang="en-US" sz="16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871915" y="3968429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B estimation</a:t>
            </a:r>
            <a:endParaRPr lang="en-US" sz="1600" b="1" dirty="0"/>
          </a:p>
        </p:txBody>
      </p:sp>
      <p:grpSp>
        <p:nvGrpSpPr>
          <p:cNvPr id="19" name="Group 18"/>
          <p:cNvGrpSpPr/>
          <p:nvPr/>
        </p:nvGrpSpPr>
        <p:grpSpPr>
          <a:xfrm>
            <a:off x="4544054" y="1330171"/>
            <a:ext cx="4396992" cy="2209178"/>
            <a:chOff x="4688313" y="1283036"/>
            <a:chExt cx="4070660" cy="2045219"/>
          </a:xfrm>
        </p:grpSpPr>
        <p:grpSp>
          <p:nvGrpSpPr>
            <p:cNvPr id="14" name="Group 13"/>
            <p:cNvGrpSpPr/>
            <p:nvPr/>
          </p:nvGrpSpPr>
          <p:grpSpPr>
            <a:xfrm>
              <a:off x="4688313" y="1283036"/>
              <a:ext cx="3366108" cy="2045219"/>
              <a:chOff x="1904050" y="2366828"/>
              <a:chExt cx="6640216" cy="4034539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69" b="2885"/>
              <a:stretch/>
            </p:blipFill>
            <p:spPr bwMode="auto">
              <a:xfrm>
                <a:off x="1904050" y="2366828"/>
                <a:ext cx="6640216" cy="4034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4" name="Straight Connector 3"/>
              <p:cNvCxnSpPr/>
              <p:nvPr/>
            </p:nvCxnSpPr>
            <p:spPr>
              <a:xfrm flipV="1">
                <a:off x="2828041" y="2468235"/>
                <a:ext cx="3450211" cy="3300969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7484882" y="2122153"/>
              <a:ext cx="1274091" cy="461665"/>
            </a:xfrm>
            <a:prstGeom prst="rect">
              <a:avLst/>
            </a:prstGeom>
            <a:ln w="1905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7.5% misclassification</a:t>
              </a:r>
              <a:endParaRPr lang="en-US" sz="1200" dirty="0"/>
            </a:p>
          </p:txBody>
        </p:sp>
        <p:sp>
          <p:nvSpPr>
            <p:cNvPr id="18" name="Right Brace 17"/>
            <p:cNvSpPr/>
            <p:nvPr/>
          </p:nvSpPr>
          <p:spPr>
            <a:xfrm>
              <a:off x="7352907" y="2171118"/>
              <a:ext cx="150829" cy="334582"/>
            </a:xfrm>
            <a:prstGeom prst="rightBrac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" t="5308" r="6265" b="2853"/>
          <a:stretch/>
        </p:blipFill>
        <p:spPr bwMode="auto">
          <a:xfrm>
            <a:off x="1564560" y="1428834"/>
            <a:ext cx="2667831" cy="211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511510" y="4236912"/>
            <a:ext cx="3421695" cy="2259972"/>
            <a:chOff x="790183" y="4204354"/>
            <a:chExt cx="3101135" cy="2048247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9" r="6908" b="3892"/>
            <a:stretch/>
          </p:blipFill>
          <p:spPr bwMode="auto">
            <a:xfrm>
              <a:off x="790183" y="4204354"/>
              <a:ext cx="3101135" cy="2048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8" name="Straight Connector 27"/>
            <p:cNvCxnSpPr/>
            <p:nvPr/>
          </p:nvCxnSpPr>
          <p:spPr>
            <a:xfrm flipV="1">
              <a:off x="1436464" y="4364610"/>
              <a:ext cx="1363297" cy="159433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633028" y="4310510"/>
            <a:ext cx="3650722" cy="2259972"/>
            <a:chOff x="5058064" y="3924003"/>
            <a:chExt cx="3460619" cy="2142289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8" b="1356"/>
            <a:stretch/>
          </p:blipFill>
          <p:spPr bwMode="auto">
            <a:xfrm>
              <a:off x="5058064" y="3924003"/>
              <a:ext cx="3460619" cy="2142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6" name="Straight Connector 35"/>
            <p:cNvCxnSpPr/>
            <p:nvPr/>
          </p:nvCxnSpPr>
          <p:spPr>
            <a:xfrm flipV="1">
              <a:off x="5727324" y="4005319"/>
              <a:ext cx="1587876" cy="164490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7217691" y="2798295"/>
            <a:ext cx="161935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2"/>
                </a:solidFill>
              </a:rPr>
              <a:t>MAE = 0.031</a:t>
            </a:r>
            <a:endParaRPr lang="en-US" sz="1700" dirty="0">
              <a:solidFill>
                <a:schemeClr val="tx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12074" y="5867449"/>
            <a:ext cx="1628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MAE = 3.2e-4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88990" y="5834313"/>
            <a:ext cx="1628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MAE = 7.2e-6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048" y="1330171"/>
            <a:ext cx="1187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0: Power Law</a:t>
            </a:r>
          </a:p>
          <a:p>
            <a:r>
              <a:rPr lang="en-US" sz="1000" dirty="0" smtClean="0"/>
              <a:t>1: Low Level Jet</a:t>
            </a:r>
          </a:p>
          <a:p>
            <a:r>
              <a:rPr lang="en-US" sz="1000" dirty="0" smtClean="0"/>
              <a:t>2: Other</a:t>
            </a:r>
          </a:p>
          <a:p>
            <a:r>
              <a:rPr lang="en-US" sz="1000" dirty="0" smtClean="0"/>
              <a:t>3: Flat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6" y="2120179"/>
            <a:ext cx="1409354" cy="103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823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Shear Estimation in Streaming</a:t>
            </a:r>
            <a:endParaRPr lang="en-US" dirty="0"/>
          </a:p>
        </p:txBody>
      </p:sp>
      <p:pic>
        <p:nvPicPr>
          <p:cNvPr id="4" name="shearEstimation_a4_coars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134" r="8351"/>
          <a:stretch/>
        </p:blipFill>
        <p:spPr>
          <a:xfrm>
            <a:off x="122549" y="1875803"/>
            <a:ext cx="8866192" cy="314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0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78" y="1383195"/>
            <a:ext cx="6351587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Estimation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11480" y="990797"/>
            <a:ext cx="8311896" cy="3383280"/>
          </a:xfrm>
        </p:spPr>
        <p:txBody>
          <a:bodyPr/>
          <a:lstStyle/>
          <a:p>
            <a:r>
              <a:rPr lang="en-US" sz="2400" dirty="0" smtClean="0"/>
              <a:t>Variability appears in traditional Power Curve estimation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425886" y="3299383"/>
            <a:ext cx="0" cy="838984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10728" y="3716257"/>
            <a:ext cx="2494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Power difference 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65535" y="5677103"/>
            <a:ext cx="6090385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Explore the correlation between power deficit ~ shear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334925" y="4981663"/>
            <a:ext cx="419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Power.diff</a:t>
            </a:r>
            <a:r>
              <a:rPr lang="en-US" dirty="0" smtClean="0"/>
              <a:t> = (</a:t>
            </a:r>
            <a:r>
              <a:rPr lang="en-US" dirty="0" err="1" smtClean="0"/>
              <a:t>ActualPower</a:t>
            </a:r>
            <a:r>
              <a:rPr lang="en-US" dirty="0" smtClean="0"/>
              <a:t> – </a:t>
            </a:r>
            <a:r>
              <a:rPr lang="en-US" dirty="0" err="1" smtClean="0"/>
              <a:t>FittedPower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95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43209"/>
            <a:ext cx="8311896" cy="785293"/>
          </a:xfrm>
        </p:spPr>
        <p:txBody>
          <a:bodyPr/>
          <a:lstStyle/>
          <a:p>
            <a:r>
              <a:rPr lang="en-US" dirty="0" smtClean="0"/>
              <a:t>Shear is a Factor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5479" y="727751"/>
            <a:ext cx="8311896" cy="3383280"/>
          </a:xfrm>
        </p:spPr>
        <p:txBody>
          <a:bodyPr/>
          <a:lstStyle/>
          <a:p>
            <a:r>
              <a:rPr lang="en-US" sz="2000" i="1" dirty="0" smtClean="0"/>
              <a:t>Shear</a:t>
            </a:r>
            <a:r>
              <a:rPr lang="en-US" sz="2000" dirty="0" smtClean="0"/>
              <a:t> is an important driver of power variation</a:t>
            </a:r>
          </a:p>
          <a:p>
            <a:pPr lvl="2"/>
            <a:r>
              <a:rPr lang="en-US" sz="1800" dirty="0" smtClean="0"/>
              <a:t>HHWS only is not sufficient to capture wind speed over vertical range</a:t>
            </a:r>
          </a:p>
          <a:p>
            <a:pPr lvl="2"/>
            <a:r>
              <a:rPr lang="en-US" sz="1800" dirty="0" smtClean="0"/>
              <a:t>Power ~ cubic law </a:t>
            </a:r>
            <a:r>
              <a:rPr lang="en-US" sz="1800" dirty="0" err="1" smtClean="0"/>
              <a:t>wrt</a:t>
            </a:r>
            <a:r>
              <a:rPr lang="en-US" sz="1800" dirty="0" smtClean="0"/>
              <a:t> wind speed</a:t>
            </a:r>
          </a:p>
          <a:p>
            <a:r>
              <a:rPr lang="en-US" sz="2000" i="1" dirty="0" smtClean="0"/>
              <a:t>Shear</a:t>
            </a:r>
            <a:r>
              <a:rPr lang="en-US" sz="2000" dirty="0" smtClean="0"/>
              <a:t> is not commonly used in power estimation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74031" y="2645639"/>
            <a:ext cx="3250204" cy="2944456"/>
            <a:chOff x="4819141" y="3987538"/>
            <a:chExt cx="3250204" cy="2944456"/>
          </a:xfrm>
        </p:grpSpPr>
        <p:grpSp>
          <p:nvGrpSpPr>
            <p:cNvPr id="12" name="Group 11"/>
            <p:cNvGrpSpPr/>
            <p:nvPr/>
          </p:nvGrpSpPr>
          <p:grpSpPr>
            <a:xfrm>
              <a:off x="4819141" y="4137621"/>
              <a:ext cx="3026057" cy="2724924"/>
              <a:chOff x="4819141" y="4137621"/>
              <a:chExt cx="3026057" cy="2724924"/>
            </a:xfrm>
          </p:grpSpPr>
          <p:pic>
            <p:nvPicPr>
              <p:cNvPr id="6" name="Picture 9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6784" y="4156589"/>
                <a:ext cx="908414" cy="14630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03059" y="4156589"/>
                <a:ext cx="696856" cy="14630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0568" y="4137621"/>
                <a:ext cx="696856" cy="14630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930798" y="5629786"/>
                <a:ext cx="9144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Flat</a:t>
                </a:r>
              </a:p>
              <a:p>
                <a:r>
                  <a:rPr lang="en-US" sz="1200" dirty="0" smtClean="0"/>
                  <a:t>Flatter than power law</a:t>
                </a:r>
                <a:endParaRPr lang="en-US" sz="120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819141" y="5638483"/>
                <a:ext cx="1052653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 smtClean="0"/>
                  <a:t>PowerLaw</a:t>
                </a:r>
                <a:endParaRPr lang="en-US" sz="1400" dirty="0" smtClean="0"/>
              </a:p>
              <a:p>
                <a:r>
                  <a:rPr lang="en-US" sz="1200" dirty="0" smtClean="0"/>
                  <a:t>Normal shear</a:t>
                </a:r>
                <a:endParaRPr lang="en-US" sz="12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785374" y="5600661"/>
                <a:ext cx="1151411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 smtClean="0"/>
                  <a:t>LowLevelJet</a:t>
                </a:r>
                <a:r>
                  <a:rPr lang="en-US" sz="1400" dirty="0" smtClean="0"/>
                  <a:t> (LLJ)</a:t>
                </a:r>
              </a:p>
              <a:p>
                <a:r>
                  <a:rPr lang="en-US" sz="1200" dirty="0" smtClean="0"/>
                  <a:t>Larger curvature than power law</a:t>
                </a:r>
                <a:endParaRPr lang="en-US" sz="1200" dirty="0"/>
              </a:p>
            </p:txBody>
          </p:sp>
        </p:grpSp>
        <p:sp>
          <p:nvSpPr>
            <p:cNvPr id="14" name="Rounded Rectangle 13"/>
            <p:cNvSpPr/>
            <p:nvPr/>
          </p:nvSpPr>
          <p:spPr>
            <a:xfrm>
              <a:off x="4819143" y="3987538"/>
              <a:ext cx="3250202" cy="2944456"/>
            </a:xfrm>
            <a:prstGeom prst="round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9"/>
          <a:stretch/>
        </p:blipFill>
        <p:spPr bwMode="auto">
          <a:xfrm>
            <a:off x="4581426" y="2149312"/>
            <a:ext cx="4562573" cy="4527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668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Shear Characterization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b="1" dirty="0" err="1" smtClean="0"/>
              <a:t>PowerLaw</a:t>
            </a:r>
            <a:endParaRPr lang="en-US" sz="2200" b="1" dirty="0" smtClean="0"/>
          </a:p>
          <a:p>
            <a:r>
              <a:rPr lang="en-US" sz="2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Shear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exponent </a:t>
            </a:r>
            <a:r>
              <a:rPr lang="en-US" sz="2200" dirty="0" smtClean="0"/>
              <a:t>appropriately captures vertical wind speed gradient </a:t>
            </a:r>
          </a:p>
          <a:p>
            <a:pPr marL="0" indent="0">
              <a:buNone/>
            </a:pPr>
            <a:r>
              <a:rPr lang="en-US" sz="2200" b="1" dirty="0" smtClean="0"/>
              <a:t>LLJ</a:t>
            </a:r>
          </a:p>
          <a:p>
            <a:r>
              <a:rPr lang="en-US" sz="2200" dirty="0" smtClean="0"/>
              <a:t>Shear exponent is not fully capture, need further characterization</a:t>
            </a:r>
          </a:p>
          <a:p>
            <a:r>
              <a:rPr lang="en-US" sz="2200" dirty="0" smtClean="0"/>
              <a:t>Larger </a:t>
            </a:r>
            <a:r>
              <a:rPr lang="en-US" sz="2200" dirty="0"/>
              <a:t>curvature than power </a:t>
            </a:r>
            <a:r>
              <a:rPr lang="en-US" sz="2200" dirty="0" smtClean="0"/>
              <a:t>law</a:t>
            </a:r>
          </a:p>
          <a:p>
            <a:r>
              <a:rPr lang="en-US" sz="2200" dirty="0" smtClean="0"/>
              <a:t>Characterize </a:t>
            </a:r>
            <a:r>
              <a:rPr lang="en-US" sz="2200" dirty="0"/>
              <a:t>as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quadratic</a:t>
            </a:r>
            <a:r>
              <a:rPr lang="en-US" sz="2200" dirty="0"/>
              <a:t> function</a:t>
            </a:r>
          </a:p>
          <a:p>
            <a:pPr lvl="2"/>
            <a:endParaRPr lang="en-US" sz="2200" dirty="0" smtClean="0"/>
          </a:p>
          <a:p>
            <a:endParaRPr lang="en-US" sz="2200" dirty="0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059" y="3187885"/>
            <a:ext cx="3902698" cy="3085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9929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LLJ Characterization </a:t>
            </a:r>
            <a:r>
              <a:rPr lang="en-US" dirty="0" smtClean="0"/>
              <a:t>- Quadratic Form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11479" y="918574"/>
            <a:ext cx="6068437" cy="779844"/>
            <a:chOff x="313509" y="1564905"/>
            <a:chExt cx="6068437" cy="779844"/>
          </a:xfrm>
        </p:grpSpPr>
        <p:sp>
          <p:nvSpPr>
            <p:cNvPr id="4" name="Rounded Rectangle 3"/>
            <p:cNvSpPr/>
            <p:nvPr/>
          </p:nvSpPr>
          <p:spPr>
            <a:xfrm>
              <a:off x="313509" y="1564905"/>
              <a:ext cx="6068437" cy="6128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3509" y="1698418"/>
              <a:ext cx="10104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Formula</a:t>
              </a:r>
            </a:p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451807" y="1698418"/>
                  <a:ext cx="4759573" cy="369332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𝐻𝐻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h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𝐻𝐻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𝐻𝐻</m:t>
                                </m:r>
                              </m:e>
                            </m:d>
                            <m:r>
                              <a:rPr lang="en-US" i="1">
                                <a:latin typeface="Cambria Math"/>
                              </a:rPr>
                              <m:t>+1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1807" y="1698418"/>
                  <a:ext cx="4759573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2354" y="1717098"/>
                <a:ext cx="6962355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Fit one quadratic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to every </a:t>
                </a:r>
                <a:r>
                  <a:rPr lang="en-US" dirty="0"/>
                  <a:t>5-heights Wind </a:t>
                </a:r>
                <a:r>
                  <a:rPr lang="en-US" dirty="0" smtClean="0"/>
                  <a:t>Speeds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are determined by minimizing </a:t>
                </a:r>
                <a:br>
                  <a:rPr lang="en-US" dirty="0" smtClean="0"/>
                </a:br>
                <a:r>
                  <a:rPr lang="en-US" dirty="0" smtClean="0"/>
                  <a:t>Energy difference between </a:t>
                </a:r>
                <a:r>
                  <a:rPr lang="en-US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fitted curve </a:t>
                </a:r>
                <a:r>
                  <a:rPr lang="en-US" dirty="0" smtClean="0"/>
                  <a:t>and </a:t>
                </a:r>
                <a:r>
                  <a:rPr lang="en-US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measurements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pPr lvl="1"/>
                <a:r>
                  <a:rPr lang="en-US" dirty="0" smtClean="0"/>
                  <a:t>       - area factors at 5 heights</a:t>
                </a:r>
                <a:endParaRPr lang="en-US" dirty="0"/>
              </a:p>
              <a:p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Get summary statistics for all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a</a:t>
                </a:r>
                <a:r>
                  <a:rPr lang="en-US" dirty="0" smtClean="0"/>
                  <a:t> and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54" y="1717098"/>
                <a:ext cx="6962355" cy="2585323"/>
              </a:xfrm>
              <a:prstGeom prst="rect">
                <a:avLst/>
              </a:prstGeom>
              <a:blipFill rotWithShape="1">
                <a:blip r:embed="rId3"/>
                <a:stretch>
                  <a:fillRect l="-613" t="-117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038" y="2552138"/>
            <a:ext cx="3561690" cy="390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77" y="2678071"/>
            <a:ext cx="2789676" cy="74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83"/>
          <a:stretch/>
        </p:blipFill>
        <p:spPr bwMode="auto">
          <a:xfrm>
            <a:off x="916714" y="3406418"/>
            <a:ext cx="31659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235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Metamodel</a:t>
            </a:r>
            <a:r>
              <a:rPr lang="en-US" dirty="0" smtClean="0"/>
              <a:t> for Flex5</a:t>
            </a:r>
            <a:br>
              <a:rPr lang="en-US" dirty="0" smtClean="0"/>
            </a:br>
            <a:r>
              <a:rPr lang="en-US" sz="2400" dirty="0" smtClean="0"/>
              <a:t>-- with Sara Delport, Samuel Davoust, and Murray Fisher</a:t>
            </a:r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35" y="1234072"/>
            <a:ext cx="6991349" cy="5241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49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387" y="1127525"/>
            <a:ext cx="7516097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f-term (main power curve): </a:t>
            </a:r>
            <a:r>
              <a:rPr lang="en-US" dirty="0"/>
              <a:t>determined by HHWS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2"/>
                </a:solidFill>
              </a:rPr>
              <a:t>Power (v) = mean ( power | if </a:t>
            </a:r>
            <a:r>
              <a:rPr lang="en-US" dirty="0" err="1" smtClean="0">
                <a:solidFill>
                  <a:schemeClr val="tx2"/>
                </a:solidFill>
              </a:rPr>
              <a:t>den.corr.HHWS</a:t>
            </a:r>
            <a:r>
              <a:rPr lang="en-US" dirty="0" smtClean="0">
                <a:solidFill>
                  <a:schemeClr val="tx2"/>
                </a:solidFill>
              </a:rPr>
              <a:t> in [v-0.5, v+0.5]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g-term (residual of main PC): </a:t>
            </a:r>
            <a:r>
              <a:rPr lang="en-US" dirty="0" smtClean="0"/>
              <a:t>variation caused by other wind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Select data points centered at </a:t>
            </a:r>
            <a:r>
              <a:rPr lang="en-US" dirty="0" err="1" smtClean="0"/>
              <a:t>den.corr.HHWS</a:t>
            </a:r>
            <a:r>
              <a:rPr lang="en-US" dirty="0" smtClean="0"/>
              <a:t>  [v-1, v+1]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Analyze by conditional decision tree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57052" y="232300"/>
            <a:ext cx="8311896" cy="785293"/>
          </a:xfrm>
        </p:spPr>
        <p:txBody>
          <a:bodyPr/>
          <a:lstStyle/>
          <a:p>
            <a:r>
              <a:rPr lang="en-US" dirty="0" smtClean="0"/>
              <a:t>DOE Planning - Wind Speed </a:t>
            </a:r>
            <a:r>
              <a:rPr lang="en-US" dirty="0"/>
              <a:t>I</a:t>
            </a:r>
            <a:r>
              <a:rPr lang="en-US" dirty="0" smtClean="0"/>
              <a:t>nterval Approach</a:t>
            </a:r>
            <a:br>
              <a:rPr lang="en-US" dirty="0" smtClean="0"/>
            </a:br>
            <a:r>
              <a:rPr lang="en-US" sz="2800" dirty="0" smtClean="0"/>
              <a:t>- Power Decomposition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1" y="2848397"/>
            <a:ext cx="9143999" cy="3930061"/>
            <a:chOff x="0" y="2417650"/>
            <a:chExt cx="9143999" cy="3930061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" t="3805" r="1258"/>
            <a:stretch/>
          </p:blipFill>
          <p:spPr bwMode="auto">
            <a:xfrm>
              <a:off x="0" y="3200439"/>
              <a:ext cx="4572000" cy="3140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596472" y="2417650"/>
              <a:ext cx="5805692" cy="4001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/>
                <a:t>Power = f(</a:t>
              </a:r>
              <a:r>
                <a:rPr lang="en-US" sz="2000" dirty="0" err="1" smtClean="0"/>
                <a:t>den.corr.HHWS</a:t>
              </a:r>
              <a:r>
                <a:rPr lang="en-US" sz="2000" dirty="0" smtClean="0"/>
                <a:t>) + g(a, b, veer, TI, density) </a:t>
              </a:r>
              <a:endParaRPr lang="en-US" sz="20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7811" y="3515257"/>
              <a:ext cx="1862433" cy="3693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f(</a:t>
              </a:r>
              <a:r>
                <a:rPr lang="en-US" dirty="0" err="1" smtClean="0"/>
                <a:t>den.corr.HHWS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6" idx="0"/>
            </p:cNvCxnSpPr>
            <p:nvPr/>
          </p:nvCxnSpPr>
          <p:spPr>
            <a:xfrm flipV="1">
              <a:off x="1429028" y="2807687"/>
              <a:ext cx="1359827" cy="70757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8000" y="3039476"/>
              <a:ext cx="4685999" cy="3308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157900" y="3515257"/>
              <a:ext cx="1080745" cy="3693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Residual 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5530140" y="2799848"/>
              <a:ext cx="168133" cy="7154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2286000" y="3358055"/>
              <a:ext cx="502855" cy="264860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36078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77207" y="4863607"/>
              <a:ext cx="1340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WS window</a:t>
              </a:r>
            </a:p>
            <a:p>
              <a:r>
                <a:rPr lang="en-US" dirty="0" smtClean="0">
                  <a:solidFill>
                    <a:srgbClr val="C00000"/>
                  </a:solidFill>
                </a:rPr>
                <a:t>[7,9]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556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394" y="216074"/>
            <a:ext cx="8311896" cy="785293"/>
          </a:xfrm>
        </p:spPr>
        <p:txBody>
          <a:bodyPr/>
          <a:lstStyle/>
          <a:p>
            <a:r>
              <a:rPr lang="en-US" dirty="0" smtClean="0"/>
              <a:t>DOE Planning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4394" y="1243765"/>
            <a:ext cx="85148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DOE matrix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f-term</a:t>
            </a:r>
            <a:r>
              <a:rPr lang="en-US" dirty="0" smtClean="0"/>
              <a:t> 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dirty="0"/>
              <a:t>HHWS  = [4, 5, 6, 7, 7.5, 8, 8.5, 9, 9.5, 10, 11, </a:t>
            </a:r>
            <a:r>
              <a:rPr lang="en-US" dirty="0" smtClean="0"/>
              <a:t>12]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g-term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 a decision tree for </a:t>
            </a:r>
            <a:r>
              <a:rPr lang="en-US" dirty="0" smtClean="0">
                <a:solidFill>
                  <a:srgbClr val="FF0000"/>
                </a:solidFill>
              </a:rPr>
              <a:t>power variation </a:t>
            </a:r>
            <a:r>
              <a:rPr lang="en-US" dirty="0" smtClean="0"/>
              <a:t>for data in each WS bin. Generate k input vectors (a, b, density, TI, veer) for each 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Joint distribution of (a, 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Sampling veer, density and TI on all terminal nodes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Total # DOE points </a:t>
            </a:r>
            <a:r>
              <a:rPr lang="en-US" u="sng" dirty="0"/>
              <a:t> </a:t>
            </a:r>
            <a:r>
              <a:rPr lang="en-US" u="sng" dirty="0" smtClean="0"/>
              <a:t>= #(HHWS) * k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" r="2927" b="6157"/>
          <a:stretch/>
        </p:blipFill>
        <p:spPr bwMode="auto">
          <a:xfrm>
            <a:off x="4371343" y="4200539"/>
            <a:ext cx="4310744" cy="23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>
            <a:endCxn id="7" idx="1"/>
          </p:cNvCxnSpPr>
          <p:nvPr/>
        </p:nvCxnSpPr>
        <p:spPr>
          <a:xfrm flipV="1">
            <a:off x="3799002" y="4781957"/>
            <a:ext cx="1276765" cy="44049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26" y="4563248"/>
            <a:ext cx="3517900" cy="1752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5075767" y="4124310"/>
            <a:ext cx="3359950" cy="131529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371344" y="5542708"/>
            <a:ext cx="1152764" cy="86752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94408" y="5542708"/>
            <a:ext cx="1976935" cy="43376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63110" y="4590690"/>
            <a:ext cx="548548" cy="307777"/>
          </a:xfrm>
          <a:prstGeom prst="rect">
            <a:avLst/>
          </a:prstGeom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(a, b)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 rot="750296">
            <a:off x="2821879" y="5445330"/>
            <a:ext cx="1377557" cy="307777"/>
          </a:xfrm>
          <a:prstGeom prst="rect">
            <a:avLst/>
          </a:prstGeom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TI, veer, density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808812" y="784344"/>
            <a:ext cx="5805692" cy="400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Power = f(</a:t>
            </a:r>
            <a:r>
              <a:rPr lang="en-US" sz="2000" dirty="0" err="1" smtClean="0"/>
              <a:t>den.corr.HHWS</a:t>
            </a:r>
            <a:r>
              <a:rPr lang="en-US" sz="2000" dirty="0" smtClean="0"/>
              <a:t>) + g(a, b, veer, TI, density)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853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GE_2013_BLUE">
      <a:dk1>
        <a:srgbClr val="454545"/>
      </a:dk1>
      <a:lt1>
        <a:sysClr val="window" lastClr="FFFFFF"/>
      </a:lt1>
      <a:dk2>
        <a:srgbClr val="0745AB"/>
      </a:dk2>
      <a:lt2>
        <a:srgbClr val="EEECE1"/>
      </a:lt2>
      <a:accent1>
        <a:srgbClr val="4583D1"/>
      </a:accent1>
      <a:accent2>
        <a:srgbClr val="052F69"/>
      </a:accent2>
      <a:accent3>
        <a:srgbClr val="7FBD2C"/>
      </a:accent3>
      <a:accent4>
        <a:srgbClr val="1F5A13"/>
      </a:accent4>
      <a:accent5>
        <a:srgbClr val="F4A82D"/>
      </a:accent5>
      <a:accent6>
        <a:srgbClr val="AC3905"/>
      </a:accent6>
      <a:hlink>
        <a:srgbClr val="0745AB"/>
      </a:hlink>
      <a:folHlink>
        <a:srgbClr val="0745AB"/>
      </a:folHlink>
    </a:clrScheme>
    <a:fontScheme name="GE_Font_2013">
      <a:majorFont>
        <a:latin typeface="GE Inspira Pitch"/>
        <a:ea typeface=""/>
        <a:cs typeface=""/>
      </a:majorFont>
      <a:minorFont>
        <a:latin typeface="GE Inspira Pitc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E INTERNAL">
  <a:themeElements>
    <a:clrScheme name="GE_2013_BLUE">
      <a:dk1>
        <a:srgbClr val="454545"/>
      </a:dk1>
      <a:lt1>
        <a:sysClr val="window" lastClr="FFFFFF"/>
      </a:lt1>
      <a:dk2>
        <a:srgbClr val="0745AB"/>
      </a:dk2>
      <a:lt2>
        <a:srgbClr val="EEECE1"/>
      </a:lt2>
      <a:accent1>
        <a:srgbClr val="4583D1"/>
      </a:accent1>
      <a:accent2>
        <a:srgbClr val="052F69"/>
      </a:accent2>
      <a:accent3>
        <a:srgbClr val="7FBD2C"/>
      </a:accent3>
      <a:accent4>
        <a:srgbClr val="1F5A13"/>
      </a:accent4>
      <a:accent5>
        <a:srgbClr val="F4A82D"/>
      </a:accent5>
      <a:accent6>
        <a:srgbClr val="AC3905"/>
      </a:accent6>
      <a:hlink>
        <a:srgbClr val="0745AB"/>
      </a:hlink>
      <a:folHlink>
        <a:srgbClr val="0745AB"/>
      </a:folHlink>
    </a:clrScheme>
    <a:fontScheme name="GE_Font_2013">
      <a:majorFont>
        <a:latin typeface="GE Inspira Pitch"/>
        <a:ea typeface=""/>
        <a:cs typeface=""/>
      </a:majorFont>
      <a:minorFont>
        <a:latin typeface="GE Inspira Pitc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E CONFIDENTIAL">
  <a:themeElements>
    <a:clrScheme name="GE_2013_BLUE">
      <a:dk1>
        <a:srgbClr val="454545"/>
      </a:dk1>
      <a:lt1>
        <a:sysClr val="window" lastClr="FFFFFF"/>
      </a:lt1>
      <a:dk2>
        <a:srgbClr val="0745AB"/>
      </a:dk2>
      <a:lt2>
        <a:srgbClr val="EEECE1"/>
      </a:lt2>
      <a:accent1>
        <a:srgbClr val="4583D1"/>
      </a:accent1>
      <a:accent2>
        <a:srgbClr val="052F69"/>
      </a:accent2>
      <a:accent3>
        <a:srgbClr val="7FBD2C"/>
      </a:accent3>
      <a:accent4>
        <a:srgbClr val="1F5A13"/>
      </a:accent4>
      <a:accent5>
        <a:srgbClr val="F4A82D"/>
      </a:accent5>
      <a:accent6>
        <a:srgbClr val="AC3905"/>
      </a:accent6>
      <a:hlink>
        <a:srgbClr val="0745AB"/>
      </a:hlink>
      <a:folHlink>
        <a:srgbClr val="0745AB"/>
      </a:folHlink>
    </a:clrScheme>
    <a:fontScheme name="GE_Font_2013">
      <a:majorFont>
        <a:latin typeface="GE Inspira Pitch"/>
        <a:ea typeface=""/>
        <a:cs typeface=""/>
      </a:majorFont>
      <a:minorFont>
        <a:latin typeface="GE Inspira Pitc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GE RESTRICTED">
  <a:themeElements>
    <a:clrScheme name="GE_2013_BLUE">
      <a:dk1>
        <a:srgbClr val="454545"/>
      </a:dk1>
      <a:lt1>
        <a:sysClr val="window" lastClr="FFFFFF"/>
      </a:lt1>
      <a:dk2>
        <a:srgbClr val="0745AB"/>
      </a:dk2>
      <a:lt2>
        <a:srgbClr val="EEECE1"/>
      </a:lt2>
      <a:accent1>
        <a:srgbClr val="4583D1"/>
      </a:accent1>
      <a:accent2>
        <a:srgbClr val="052F69"/>
      </a:accent2>
      <a:accent3>
        <a:srgbClr val="7FBD2C"/>
      </a:accent3>
      <a:accent4>
        <a:srgbClr val="1F5A13"/>
      </a:accent4>
      <a:accent5>
        <a:srgbClr val="F4A82D"/>
      </a:accent5>
      <a:accent6>
        <a:srgbClr val="AC3905"/>
      </a:accent6>
      <a:hlink>
        <a:srgbClr val="0745AB"/>
      </a:hlink>
      <a:folHlink>
        <a:srgbClr val="0745AB"/>
      </a:folHlink>
    </a:clrScheme>
    <a:fontScheme name="GE_Font_2013">
      <a:majorFont>
        <a:latin typeface="GE Inspira Pitch"/>
        <a:ea typeface=""/>
        <a:cs typeface=""/>
      </a:majorFont>
      <a:minorFont>
        <a:latin typeface="GE Inspira Pitc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PUBLIC">
  <a:themeElements>
    <a:clrScheme name="GE_2013_BLUE">
      <a:dk1>
        <a:srgbClr val="454545"/>
      </a:dk1>
      <a:lt1>
        <a:sysClr val="window" lastClr="FFFFFF"/>
      </a:lt1>
      <a:dk2>
        <a:srgbClr val="0745AB"/>
      </a:dk2>
      <a:lt2>
        <a:srgbClr val="EEECE1"/>
      </a:lt2>
      <a:accent1>
        <a:srgbClr val="4583D1"/>
      </a:accent1>
      <a:accent2>
        <a:srgbClr val="052F69"/>
      </a:accent2>
      <a:accent3>
        <a:srgbClr val="7FBD2C"/>
      </a:accent3>
      <a:accent4>
        <a:srgbClr val="1F5A13"/>
      </a:accent4>
      <a:accent5>
        <a:srgbClr val="F4A82D"/>
      </a:accent5>
      <a:accent6>
        <a:srgbClr val="AC3905"/>
      </a:accent6>
      <a:hlink>
        <a:srgbClr val="0745AB"/>
      </a:hlink>
      <a:folHlink>
        <a:srgbClr val="0745AB"/>
      </a:folHlink>
    </a:clrScheme>
    <a:fontScheme name="GE_Font_2013">
      <a:majorFont>
        <a:latin typeface="GE Inspira Pitch"/>
        <a:ea typeface=""/>
        <a:cs typeface=""/>
      </a:majorFont>
      <a:minorFont>
        <a:latin typeface="GE Inspira Pitc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6791</TotalTime>
  <Words>605</Words>
  <Application>Microsoft Office PowerPoint</Application>
  <PresentationFormat>On-screen Show (4:3)</PresentationFormat>
  <Paragraphs>157</Paragraphs>
  <Slides>22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blank</vt:lpstr>
      <vt:lpstr>GE INTERNAL</vt:lpstr>
      <vt:lpstr>GE CONFIDENTIAL</vt:lpstr>
      <vt:lpstr>GE RESTRICTED</vt:lpstr>
      <vt:lpstr>PUBLIC</vt:lpstr>
      <vt:lpstr>Turbine as a Sensor Analytics</vt:lpstr>
      <vt:lpstr>Lubbock Analysis </vt:lpstr>
      <vt:lpstr>Power Estimation</vt:lpstr>
      <vt:lpstr>Shear is a Factor</vt:lpstr>
      <vt:lpstr>Shear Characterization</vt:lpstr>
      <vt:lpstr>LLJ Characterization - Quadratic Form</vt:lpstr>
      <vt:lpstr>Metamodel for Flex5 -- with Sara Delport, Samuel Davoust, and Murray Fisher</vt:lpstr>
      <vt:lpstr>DOE Planning - Wind Speed Interval Approach - Power Decomposition</vt:lpstr>
      <vt:lpstr>DOE Planning</vt:lpstr>
      <vt:lpstr>Sample (a, b) based on joint distribution</vt:lpstr>
      <vt:lpstr>Neural Network to Reconstruct Power Estimation Relationship in FLEX5</vt:lpstr>
      <vt:lpstr>NN Performance on Field Data</vt:lpstr>
      <vt:lpstr>Final Shear Estimation Pitch</vt:lpstr>
      <vt:lpstr>Shear Estimation from Turbine Sensors</vt:lpstr>
      <vt:lpstr>Outlines</vt:lpstr>
      <vt:lpstr>Observation from Lubbock Metmast Analysis </vt:lpstr>
      <vt:lpstr>Classification Formulation</vt:lpstr>
      <vt:lpstr>Shear Estimation Process</vt:lpstr>
      <vt:lpstr>Input Signal from Load Sensors</vt:lpstr>
      <vt:lpstr>Shear Estimation - Random Forest </vt:lpstr>
      <vt:lpstr>Performance Summary  - Random Forest </vt:lpstr>
      <vt:lpstr>Shear Estimation in Streaming</vt:lpstr>
    </vt:vector>
  </TitlesOfParts>
  <Company>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Inferring Shear Profile from Loads Sensors</dc:title>
  <dc:creator>GE User</dc:creator>
  <cp:lastModifiedBy>GE User</cp:lastModifiedBy>
  <cp:revision>83</cp:revision>
  <cp:lastPrinted>2013-11-15T17:54:06Z</cp:lastPrinted>
  <dcterms:created xsi:type="dcterms:W3CDTF">2015-09-14T13:33:46Z</dcterms:created>
  <dcterms:modified xsi:type="dcterms:W3CDTF">2016-02-22T16:41:40Z</dcterms:modified>
</cp:coreProperties>
</file>